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59" r:id="rId9"/>
    <p:sldId id="258" r:id="rId10"/>
    <p:sldId id="257" r:id="rId11"/>
    <p:sldId id="268" r:id="rId12"/>
    <p:sldId id="274" r:id="rId13"/>
    <p:sldId id="275" r:id="rId14"/>
    <p:sldId id="269" r:id="rId15"/>
    <p:sldId id="270" r:id="rId16"/>
    <p:sldId id="271" r:id="rId17"/>
    <p:sldId id="272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785926"/>
          </a:xfrm>
        </p:spPr>
        <p:txBody>
          <a:bodyPr/>
          <a:lstStyle/>
          <a:p>
            <a:r>
              <a:rPr lang="ru-RU" b="1" i="1" dirty="0" smtClean="0"/>
              <a:t>Профилактика зависимостей – это наука.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видео\article61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6429388" cy="3357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1928802"/>
            <a:ext cx="6286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Педагог-психолог Лермонтовского Регионального Многопрофильного Колледжа – Ирина Степановна Емельянова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239000" cy="92868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Профилактика – это подготовка кадров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9416"/>
            <a:ext cx="7239000" cy="4846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Вопрос особой важности – это вопрос о личностно-профессиональной подготовке специалиста в области профилактики. Очевидно его особое влияние на мировоззрение и поведение тех, кто с ним работает. Поэтому необходимость не только информационной, но и глубокой групповой </a:t>
            </a:r>
            <a:r>
              <a:rPr lang="ru-RU" sz="2400" dirty="0" err="1" smtClean="0"/>
              <a:t>психотренинговой</a:t>
            </a:r>
            <a:r>
              <a:rPr lang="ru-RU" sz="2400" dirty="0" smtClean="0"/>
              <a:t> работы в процессе подготовки кадров . Необходима разработка и проведение специальной учебной программы, учитывающей все нюансы и всю ответственность специалиста-профессионала. </a:t>
            </a:r>
          </a:p>
          <a:p>
            <a:endParaRPr lang="ru-RU" dirty="0"/>
          </a:p>
        </p:txBody>
      </p:sp>
      <p:pic>
        <p:nvPicPr>
          <p:cNvPr id="1026" name="Picture 2" descr="D:\видео\a_61f263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19050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78583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притча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7715304" cy="5572164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1800" b="1" dirty="0" err="1" smtClean="0"/>
              <a:t>Джалаладдин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Руми</a:t>
            </a:r>
            <a:r>
              <a:rPr lang="ru-RU" sz="1800" b="1" dirty="0" smtClean="0"/>
              <a:t> является одним из столпов суфизма. Однажды соседка попросила его сказать её сыну, что нехорошо есть так много сахара: </a:t>
            </a:r>
          </a:p>
          <a:p>
            <a:pPr indent="0">
              <a:buNone/>
            </a:pPr>
            <a:r>
              <a:rPr lang="ru-RU" sz="1800" b="1" dirty="0" smtClean="0"/>
              <a:t>- Он послушается, потому что он Вас очень уважает. </a:t>
            </a:r>
            <a:r>
              <a:rPr lang="ru-RU" sz="1800" b="1" dirty="0" err="1" smtClean="0"/>
              <a:t>Руми</a:t>
            </a:r>
            <a:r>
              <a:rPr lang="ru-RU" sz="1800" b="1" dirty="0" smtClean="0"/>
              <a:t> посмотрел на ребёнка, на доверие в его глазах, но неожиданно сказал:</a:t>
            </a:r>
          </a:p>
          <a:p>
            <a:pPr indent="0">
              <a:buNone/>
            </a:pPr>
            <a:r>
              <a:rPr lang="ru-RU" sz="1800" b="1" dirty="0" smtClean="0"/>
              <a:t>- Приходите через три недели. </a:t>
            </a:r>
          </a:p>
          <a:p>
            <a:pPr indent="0">
              <a:buNone/>
            </a:pPr>
            <a:r>
              <a:rPr lang="ru-RU" sz="1800" b="1" dirty="0" smtClean="0"/>
              <a:t>Женщина недоумевала, но на следующий раз </a:t>
            </a:r>
            <a:r>
              <a:rPr lang="ru-RU" sz="1800" b="1" dirty="0" err="1" smtClean="0"/>
              <a:t>Руми</a:t>
            </a:r>
            <a:r>
              <a:rPr lang="ru-RU" sz="1800" b="1" dirty="0" smtClean="0"/>
              <a:t> снова сказал: </a:t>
            </a:r>
          </a:p>
          <a:p>
            <a:pPr indent="0">
              <a:buNone/>
            </a:pPr>
            <a:r>
              <a:rPr lang="ru-RU" sz="1800" b="1" dirty="0" smtClean="0"/>
              <a:t>- Приходите через три недели. </a:t>
            </a:r>
          </a:p>
          <a:p>
            <a:pPr indent="0">
              <a:buNone/>
            </a:pPr>
            <a:r>
              <a:rPr lang="ru-RU" sz="1800" b="1" dirty="0" smtClean="0"/>
              <a:t>На третий раз </a:t>
            </a:r>
            <a:r>
              <a:rPr lang="ru-RU" sz="1800" b="1" dirty="0" err="1" smtClean="0"/>
              <a:t>Руми</a:t>
            </a:r>
            <a:r>
              <a:rPr lang="ru-RU" sz="1800" b="1" dirty="0" smtClean="0"/>
              <a:t> наконец сказал мальчику: </a:t>
            </a:r>
          </a:p>
          <a:p>
            <a:pPr indent="0">
              <a:buNone/>
            </a:pPr>
            <a:r>
              <a:rPr lang="ru-RU" sz="1800" b="1" dirty="0" smtClean="0"/>
              <a:t>- Сынок, послушай мой совет, не ешь много сахара, это вредно для здоровья. </a:t>
            </a:r>
          </a:p>
          <a:p>
            <a:pPr indent="0">
              <a:buNone/>
            </a:pPr>
            <a:r>
              <a:rPr lang="ru-RU" sz="1800" b="1" dirty="0" smtClean="0"/>
              <a:t>- Раз Вы мне советуете, я больше не буду этого делать, - сказал мальчик. </a:t>
            </a:r>
          </a:p>
          <a:p>
            <a:pPr indent="0">
              <a:buNone/>
            </a:pPr>
            <a:r>
              <a:rPr lang="ru-RU" sz="1800" b="1" dirty="0" smtClean="0"/>
              <a:t>Обрадованная мать решилась спросить </a:t>
            </a:r>
            <a:r>
              <a:rPr lang="ru-RU" sz="1800" b="1" dirty="0" err="1" smtClean="0"/>
              <a:t>Руми</a:t>
            </a:r>
            <a:r>
              <a:rPr lang="ru-RU" sz="1800" b="1" dirty="0" smtClean="0"/>
              <a:t>, почему он не сказал этого в первый же раз, ведь это так просто? 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000108"/>
            <a:ext cx="3667100" cy="5143536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sz="2800" b="1" dirty="0" smtClean="0"/>
              <a:t> И </a:t>
            </a:r>
            <a:r>
              <a:rPr lang="ru-RU" sz="2800" b="1" dirty="0" err="1" smtClean="0"/>
              <a:t>Джалаладдин</a:t>
            </a:r>
            <a:r>
              <a:rPr lang="ru-RU" sz="2800" b="1" dirty="0" smtClean="0"/>
              <a:t> признался, что сам любил есть сахар, и, прежде чем давать такой совет, ему пришлось самому избавляться от этой слабости. Сначала он решил, что трёх недель будет достаточно, но ошибся… </a:t>
            </a:r>
          </a:p>
          <a:p>
            <a:pPr indent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Нельзя учить отказываться от того, от чего ты сам зависим.</a:t>
            </a:r>
          </a:p>
          <a:p>
            <a:endParaRPr lang="ru-RU" dirty="0"/>
          </a:p>
        </p:txBody>
      </p:sp>
      <p:pic>
        <p:nvPicPr>
          <p:cNvPr id="1026" name="Picture 2" descr="D:\видео\Status-4-stareys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28628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7524752" cy="335758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ПРИНЦИПЫ ПОСТРОЕНИЯ 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Профилактических ПРОГРАММ.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Основные принципы построения профилактических программ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sz="2400" dirty="0" smtClean="0"/>
              <a:t>. Профилактические программы должны быть составлены таким образом, чтобы усиливать “защитные факторы” и способствовать ликвидации или уменьшению известных “факторов риска”. </a:t>
            </a:r>
          </a:p>
          <a:p>
            <a:r>
              <a:rPr lang="ru-RU" sz="2400" dirty="0" smtClean="0"/>
              <a:t>2. Профилактические программы должны быть нацелены на все формы злоупотребления </a:t>
            </a:r>
            <a:r>
              <a:rPr lang="ru-RU" sz="2400" dirty="0" err="1" smtClean="0"/>
              <a:t>психоактивными</a:t>
            </a:r>
            <a:r>
              <a:rPr lang="ru-RU" sz="2400" dirty="0" smtClean="0"/>
              <a:t> веществами</a:t>
            </a:r>
          </a:p>
          <a:p>
            <a:r>
              <a:rPr lang="ru-RU" sz="2400" dirty="0" smtClean="0"/>
              <a:t>3. Соответствие возрастным категориям. </a:t>
            </a:r>
          </a:p>
          <a:p>
            <a:r>
              <a:rPr lang="ru-RU" sz="2400" dirty="0" smtClean="0"/>
              <a:t>4. Сопровождение в СМИ. </a:t>
            </a:r>
          </a:p>
          <a:p>
            <a:r>
              <a:rPr lang="ru-RU" sz="2400" dirty="0" smtClean="0"/>
              <a:t>5. Привлечение общественного внимания к проблеме.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239000" cy="62414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6. Профилактические программы должны включать:</a:t>
            </a:r>
          </a:p>
          <a:p>
            <a:pPr>
              <a:buNone/>
            </a:pPr>
            <a:r>
              <a:rPr lang="ru-RU" dirty="0" smtClean="0"/>
              <a:t>- обучение навыкам отказа от наркотиков в ситуациях, когда их предлагают;</a:t>
            </a:r>
          </a:p>
          <a:p>
            <a:pPr>
              <a:buNone/>
            </a:pPr>
            <a:r>
              <a:rPr lang="ru-RU" dirty="0" smtClean="0"/>
              <a:t>- меры по усилению личных убеждений против применения наркотиков и негативного отношения к употреблению наркотиков;</a:t>
            </a:r>
          </a:p>
          <a:p>
            <a:pPr>
              <a:buNone/>
            </a:pPr>
            <a:r>
              <a:rPr lang="ru-RU" dirty="0" smtClean="0"/>
              <a:t>- обучение социальным навыкам (коммуникабельности, уверенности в себе, самоуважению и эффективному взаимодействию с окружающими – как со сверстниками, так и со взрослыми).</a:t>
            </a:r>
          </a:p>
          <a:p>
            <a:r>
              <a:rPr lang="ru-RU" dirty="0" smtClean="0"/>
              <a:t>7. В профилактических программах для подростков предпочтение должно отдаваться интерактивным способам работы (Например – моделированию ситуаций, ролевым игры, дискуссиям, обратной связи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239000" cy="6143668"/>
          </a:xfrm>
        </p:spPr>
        <p:txBody>
          <a:bodyPr>
            <a:noAutofit/>
          </a:bodyPr>
          <a:lstStyle/>
          <a:p>
            <a:r>
              <a:rPr lang="ru-RU" sz="2400" dirty="0" smtClean="0"/>
              <a:t>8. Профилактические программы должны включать модули для родителей или воспитателей, соответствующие тематике подростковых программ (например, содержащие информацию о наркотиках и их неблагоприятных эффектах), что создает возможность внутрисемейных обсуждений.</a:t>
            </a:r>
          </a:p>
          <a:p>
            <a:r>
              <a:rPr lang="ru-RU" sz="2400" dirty="0" smtClean="0"/>
              <a:t>9. Долгосрочность, цикличность программ, повторяющееся </a:t>
            </a:r>
            <a:r>
              <a:rPr lang="ru-RU" sz="2400" dirty="0" smtClean="0"/>
              <a:t>воздействие</a:t>
            </a:r>
            <a:endParaRPr lang="ru-RU" sz="2400" dirty="0" smtClean="0"/>
          </a:p>
          <a:p>
            <a:r>
              <a:rPr lang="ru-RU" sz="2400" dirty="0" smtClean="0"/>
              <a:t>10. Интенсивность и четкий алгоритм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11. Учет местной специфики.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7239000" cy="609857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400" dirty="0" smtClean="0"/>
              <a:t>12. Развитие местных ресурсов для обеспечения программы: подбор и обучение кадров; информационное и методическое обеспечение. </a:t>
            </a:r>
          </a:p>
          <a:p>
            <a:r>
              <a:rPr lang="ru-RU" sz="2400" dirty="0" smtClean="0"/>
              <a:t>13. Мониторинг и контроль над эффективностью программы. </a:t>
            </a:r>
          </a:p>
          <a:p>
            <a:r>
              <a:rPr lang="ru-RU" sz="2400" dirty="0" smtClean="0"/>
              <a:t>14. Конкретность формулировки ожидаемых результатов</a:t>
            </a:r>
          </a:p>
          <a:p>
            <a:r>
              <a:rPr lang="ru-RU" sz="2400" dirty="0" smtClean="0"/>
              <a:t>15. Содержание блока правового регулирования – повышение правовой компетентности.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239000" cy="37862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Никогда не бойся, что у тебя что-то может не получиться - предпринимай, пытайся, дерзай! Ведь если ты будешь </a:t>
            </a:r>
            <a:br>
              <a:rPr lang="ru-RU" sz="3200" dirty="0" smtClean="0"/>
            </a:br>
            <a:r>
              <a:rPr lang="ru-RU" sz="3200" dirty="0" smtClean="0"/>
              <a:t>бездействовать, шансов что что-то изменится не будет вовсе..."</a:t>
            </a:r>
            <a:endParaRPr lang="ru-RU" sz="3200" dirty="0"/>
          </a:p>
        </p:txBody>
      </p:sp>
      <p:pic>
        <p:nvPicPr>
          <p:cNvPr id="1027" name="Picture 3" descr="D:\видео\TeacherGifts-d128a5dd32051cf216a6b7a30fcb303ec1064b6a-s6-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6572296" cy="3318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780293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для каждого человека сегодня главное заключается в том, что ему «случилось существовать в данный момент, в этом времени и пространстве»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710" y="2357430"/>
            <a:ext cx="7239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9292417">
            <a:off x="-572179" y="3101783"/>
            <a:ext cx="8009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Поэтому основная проблема – это помощь человеку по дороге осознания себя и своего жизненного смысла. Помощь человеку, идущему по пути формирования самосознания важна на каждом этапе его жизни. </a:t>
            </a:r>
            <a:r>
              <a:rPr lang="ru-RU" sz="1400" dirty="0" smtClean="0">
                <a:solidFill>
                  <a:srgbClr val="FF0000"/>
                </a:solidFill>
              </a:rPr>
              <a:t>Высоко профессиональный проводник по этому пути – вот важнейшая задача специалиста в области профилактики</a:t>
            </a:r>
            <a:r>
              <a:rPr lang="ru-RU" sz="1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Профилактика – это процесс формирования ресурсов личности и среды, а также эффективного личностно-средового взаимодействия. 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85926"/>
            <a:ext cx="6215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Крылатое выражение «Человек рожден для счастья, как птица для полета» можно, не опровергая его все же перефразировать в контексте нашей проблемы так: «Человек рожден для стресса также как и стресс необходим человеку»</a:t>
            </a:r>
            <a:endParaRPr lang="ru-RU" sz="2000" dirty="0"/>
          </a:p>
        </p:txBody>
      </p:sp>
      <p:pic>
        <p:nvPicPr>
          <p:cNvPr id="2051" name="Picture 3" descr="D:\видео\stress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6191250" cy="2624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34" y="-428652"/>
            <a:ext cx="7239000" cy="3000396"/>
          </a:xfrm>
        </p:spPr>
        <p:txBody>
          <a:bodyPr>
            <a:normAutofit/>
          </a:bodyPr>
          <a:lstStyle/>
          <a:p>
            <a:r>
              <a:rPr lang="ru-RU" sz="2400" b="0" cap="none" dirty="0" smtClean="0">
                <a:solidFill>
                  <a:schemeClr val="tx1"/>
                </a:solidFill>
                <a:latin typeface="+mn-lt"/>
              </a:rPr>
              <a:t>Преодоление стресса порождает действие, жизнь. Однако не умение совладать со ним порождает болезнь, саморазрушение, зависимость от наркотиков, алкоголя или какую-либо из других форм зависимости, которых год от года становится все больше и больше. </a:t>
            </a:r>
            <a:endParaRPr lang="ru-RU" sz="2400" b="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80" name="Picture 8" descr="D:\видео\48487-brosit-pit-pivo-risunki-zhivotny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429024" cy="3457571"/>
          </a:xfrm>
          <a:prstGeom prst="rect">
            <a:avLst/>
          </a:prstGeom>
          <a:noFill/>
        </p:spPr>
      </p:pic>
      <p:pic>
        <p:nvPicPr>
          <p:cNvPr id="1026" name="Picture 2" descr="D:\видео\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0513" y="2580386"/>
            <a:ext cx="4101316" cy="3865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571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чтобы профилактика была эффективной, мы должны помогать человеку находить в себе и развивать свои персональные ресурсы</a:t>
            </a:r>
            <a:endParaRPr lang="ru-RU" sz="27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D:\видео\16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7239000" cy="46434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того чтобы быть успешным и здоровым, надо иметь развитые ресурсы.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Что это такое – ресурсы</a:t>
            </a:r>
            <a:r>
              <a:rPr lang="ru-RU" dirty="0" smtClean="0">
                <a:solidFill>
                  <a:srgbClr val="FF0000"/>
                </a:solidFill>
              </a:rPr>
              <a:t>? Ресурсы – это определенные способности, знания и умения человека, позволяющие ему эффективно справляться с требованиями среды.</a:t>
            </a:r>
            <a:r>
              <a:rPr lang="ru-RU" dirty="0" smtClean="0"/>
              <a:t> К ним относится умение понимать социальную ситуацию, прогнозировать собственное поведение и поведение окружающих в ней, нести ответственность за свое поведение и жизнь в целом, сформированная в соответствие с возрастом позитивная самооценка, умение понимать и эмоционально сопереживать ближнему при сохранении четкого понимания, что у каждого – свой путь и свой выбор и каждый человек индивидуален и не похож на других.</a:t>
            </a:r>
            <a:endParaRPr lang="ru-RU" dirty="0"/>
          </a:p>
        </p:txBody>
      </p:sp>
      <p:pic>
        <p:nvPicPr>
          <p:cNvPr id="1026" name="Picture 2" descr="D:\видео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14884"/>
            <a:ext cx="628654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214438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7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7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7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Профилактика – это программы альтернативной активности.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58138" cy="28911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Программы альтернативной активности молодежи – это не просто кружки, клубы, детские театры, дискотеки и занятия спортом. Это – </a:t>
            </a:r>
            <a:r>
              <a:rPr lang="ru-RU" sz="2400" dirty="0" smtClean="0">
                <a:solidFill>
                  <a:srgbClr val="FF0000"/>
                </a:solidFill>
              </a:rPr>
              <a:t>прежде всего психологический контакт между детьми и взрослыми</a:t>
            </a:r>
            <a:r>
              <a:rPr lang="ru-RU" sz="2400" dirty="0" smtClean="0"/>
              <a:t> в особых ситуациях совместной и групповой деятельности.</a:t>
            </a:r>
            <a:endParaRPr lang="ru-RU" sz="2400" dirty="0"/>
          </a:p>
        </p:txBody>
      </p:sp>
      <p:pic>
        <p:nvPicPr>
          <p:cNvPr id="1027" name="Picture 3" descr="D:\видео\shutterstock_47854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00504"/>
            <a:ext cx="3660532" cy="2716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Профилактика – это работа с мотивацией.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D:\видео\1235304961_motivats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3895762" cy="27185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35729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Для того чтобы серьезно не желать саморазрушения необходимо очень сильно хотеть жить, развиваться, быть здоровым, продуктивным.</a:t>
            </a:r>
            <a:endParaRPr lang="ru-RU" sz="2400" dirty="0"/>
          </a:p>
        </p:txBody>
      </p:sp>
      <p:pic>
        <p:nvPicPr>
          <p:cNvPr id="3" name="Picture 2" descr="D:\видео\cursos-CAPACITAÇÃ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3143272" cy="315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Профилактика это – работа в группе. 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428736"/>
            <a:ext cx="7643866" cy="2391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Несмотря на необходимость развития различных форм и методов профилактики, основным из них является работа в группе, которая имеет особые эффекты.</a:t>
            </a:r>
            <a:endParaRPr lang="ru-RU" dirty="0"/>
          </a:p>
        </p:txBody>
      </p:sp>
      <p:pic>
        <p:nvPicPr>
          <p:cNvPr id="1026" name="Picture 2" descr="D:\видео\4e526d9b5ad7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643314"/>
            <a:ext cx="4143404" cy="2819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262</TotalTime>
  <Words>906</Words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Профилактика зависимостей – это наука. </vt:lpstr>
      <vt:lpstr>для каждого человека сегодня главное заключается в том, что ему «случилось существовать в данный момент, в этом времени и пространстве»</vt:lpstr>
      <vt:lpstr>Профилактика – это процесс формирования ресурсов личности и среды, а также эффективного личностно-средового взаимодействия. </vt:lpstr>
      <vt:lpstr>Преодоление стресса порождает действие, жизнь. Однако не умение совладать со ним порождает болезнь, саморазрушение, зависимость от наркотиков, алкоголя или какую-либо из других форм зависимости, которых год от года становится все больше и больше. </vt:lpstr>
      <vt:lpstr> чтобы профилактика была эффективной, мы должны помогать человеку находить в себе и развивать свои персональные ресурсы</vt:lpstr>
      <vt:lpstr>Слайд 6</vt:lpstr>
      <vt:lpstr>   Профилактика – это программы альтернативной активности.  </vt:lpstr>
      <vt:lpstr>Профилактика – это работа с мотивацией.  </vt:lpstr>
      <vt:lpstr>Профилактика это – работа в группе. </vt:lpstr>
      <vt:lpstr>Профилактика – это подготовка кадров</vt:lpstr>
      <vt:lpstr>притча</vt:lpstr>
      <vt:lpstr>Слайд 12</vt:lpstr>
      <vt:lpstr>ОСНОВНЫЕ ПРИНЦИПЫ ПОСТРОЕНИЯ Профилактических ПРОГРАММ.</vt:lpstr>
      <vt:lpstr>Основные принципы построения профилактических программ 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Студент</cp:lastModifiedBy>
  <cp:revision>40</cp:revision>
  <dcterms:created xsi:type="dcterms:W3CDTF">2012-10-29T15:57:30Z</dcterms:created>
  <dcterms:modified xsi:type="dcterms:W3CDTF">2001-12-31T21:09:23Z</dcterms:modified>
</cp:coreProperties>
</file>