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6" r:id="rId3"/>
    <p:sldId id="266" r:id="rId4"/>
    <p:sldId id="257" r:id="rId5"/>
    <p:sldId id="263" r:id="rId6"/>
    <p:sldId id="267" r:id="rId7"/>
    <p:sldId id="258" r:id="rId8"/>
    <p:sldId id="268" r:id="rId9"/>
    <p:sldId id="259" r:id="rId10"/>
    <p:sldId id="260" r:id="rId11"/>
    <p:sldId id="261" r:id="rId12"/>
    <p:sldId id="269" r:id="rId13"/>
    <p:sldId id="262" r:id="rId14"/>
    <p:sldId id="26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4BA9F-BA26-4465-A5BE-6C3EC5A77458}" type="datetimeFigureOut">
              <a:rPr lang="ru-RU" smtClean="0"/>
              <a:t>20.04.2015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E80D2-EF40-4343-B3F3-56BB1DDC063F}" type="slidenum">
              <a:rPr lang="ru-RU" smtClean="0"/>
              <a:t>‹#›</a:t>
            </a:fld>
            <a:endParaRPr lang="ru-RU"/>
          </a:p>
        </p:txBody>
      </p:sp>
    </p:spTree>
    <p:extLst>
      <p:ext uri="{BB962C8B-B14F-4D97-AF65-F5344CB8AC3E}">
        <p14:creationId xmlns:p14="http://schemas.microsoft.com/office/powerpoint/2010/main" val="223560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7E80D2-EF40-4343-B3F3-56BB1DDC063F}" type="slidenum">
              <a:rPr lang="ru-RU" smtClean="0"/>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20.04.2015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notes/%D0%B8%D0%BD%D0%BD%D0%B0-%D0%BA%D0%BE%D1%81%D1%82%D1%8E%D1%87%D0%B5%D0%BD%D0%BA%D0%BE/%D0%B8-%D0%BC-%D1%81%D0%B5%D1%87%D0%B5%D0%BD%D0%BE%D0%B2/83655055639508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F%D0%B0%D0%B2%D0%BB%D0%BE%D0%B2,_%D0%98%D0%B2%D0%B0%D0%BD_%D0%9F%D0%B5%D1%82%D1%80%D0%BE%D0%B2%D0%B8%D1%87" TargetMode="External"/><Relationship Id="rId2" Type="http://schemas.openxmlformats.org/officeDocument/2006/relationships/hyperlink" Target="http://ru.wikipedia.org/wiki/%D0%A1%D0%B5%D1%87%D0%B5%D0%BD%D0%BE%D0%B2,_%D0%98%D0%B2%D0%B0%D0%BD_%D0%9C%D0%B8%D1%85%D0%B0%D0%B9%D0%BB%D0%BE%D0%B2%D0%B8%D1%87" TargetMode="External"/><Relationship Id="rId1" Type="http://schemas.openxmlformats.org/officeDocument/2006/relationships/slideLayout" Target="../slideLayouts/slideLayout2.xml"/><Relationship Id="rId5" Type="http://schemas.openxmlformats.org/officeDocument/2006/relationships/hyperlink" Target="http://ru.wikipedia.org/wiki/%D0%A1%D1%83%D0%B4%D0%B0%D0%BA%D0%BE%D0%B2,_%D0%9A%D0%BE%D0%BD%D1%81%D1%82%D0%B0%D0%BD%D1%82%D0%B8%D0%BD_%D0%92%D0%B8%D0%BA%D1%82%D0%BE%D1%80%D0%BE%D0%B2%D0%B8%D1%87" TargetMode="External"/><Relationship Id="rId4" Type="http://schemas.openxmlformats.org/officeDocument/2006/relationships/hyperlink" Target="http://ru.wikipedia.org/wiki/%D0%90%D0%BD%D0%BE%D1%85%D0%B8%D0%BD,_%D0%9F%D1%91%D1%82%D1%80_%D0%9A%D1%83%D0%B7%D1%8C%D0%BC%D0%B8%D1%87"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uz.communit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920880" cy="526297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С</a:t>
            </a:r>
            <a:r>
              <a:rPr lang="ru-RU" sz="2400" dirty="0" smtClean="0">
                <a:latin typeface="Times New Roman" panose="02020603050405020304" pitchFamily="18" charset="0"/>
                <a:cs typeface="Times New Roman" panose="02020603050405020304" pitchFamily="18" charset="0"/>
              </a:rPr>
              <a:t>егодня </a:t>
            </a:r>
            <a:r>
              <a:rPr lang="ru-RU" sz="2400" dirty="0">
                <a:latin typeface="Times New Roman" panose="02020603050405020304" pitchFamily="18" charset="0"/>
                <a:cs typeface="Times New Roman" panose="02020603050405020304" pitchFamily="18" charset="0"/>
              </a:rPr>
              <a:t>наш мир описывается, главным образом, отдельными дисциплинами. Более чем когда либо, мы склонны жить в «раздельных вселенных</a:t>
            </a:r>
            <a:r>
              <a:rPr lang="ru-RU" sz="2400" dirty="0" smtClean="0">
                <a:latin typeface="Times New Roman" panose="02020603050405020304" pitchFamily="18" charset="0"/>
                <a:cs typeface="Times New Roman" panose="02020603050405020304" pitchFamily="18" charset="0"/>
              </a:rPr>
              <a:t>». Когда </a:t>
            </a:r>
            <a:r>
              <a:rPr lang="ru-RU" sz="2400" dirty="0">
                <a:latin typeface="Times New Roman" panose="02020603050405020304" pitchFamily="18" charset="0"/>
                <a:cs typeface="Times New Roman" panose="02020603050405020304" pitchFamily="18" charset="0"/>
              </a:rPr>
              <a:t>психологи работают со сновидениями, они практически не пытаются видеть их выражение в теле или связывать их с чувством тяжести. Медики редко интересуются сновидениями, стоящими за симптомами. Физиков часто учат следовать эмпирическим </a:t>
            </a:r>
            <a:r>
              <a:rPr lang="ru-RU" sz="2400" dirty="0" smtClean="0">
                <a:latin typeface="Times New Roman" panose="02020603050405020304" pitchFamily="18" charset="0"/>
                <a:cs typeface="Times New Roman" panose="02020603050405020304" pitchFamily="18" charset="0"/>
              </a:rPr>
              <a:t>наблюдениям, а </a:t>
            </a:r>
            <a:r>
              <a:rPr lang="ru-RU" sz="2400" dirty="0">
                <a:latin typeface="Times New Roman" panose="02020603050405020304" pitchFamily="18" charset="0"/>
                <a:cs typeface="Times New Roman" panose="02020603050405020304" pitchFamily="18" charset="0"/>
              </a:rPr>
              <a:t>не чувствам. Все конфликтующие стороны видят себя живущими, в каком-то смысле, в отдельных мирах. Иными словами, наше разделение дисциплин, сколь бы чудесными ни были их результаты и достижения, тоже составляет часть дилеммы нашего сегодняшнего мира</a:t>
            </a:r>
            <a:r>
              <a:rPr lang="ru-RU" sz="2400" dirty="0" smtClean="0">
                <a:latin typeface="Times New Roman" panose="02020603050405020304" pitchFamily="18" charset="0"/>
                <a:cs typeface="Times New Roman" panose="02020603050405020304" pitchFamily="18" charset="0"/>
              </a:rPr>
              <a:t>.</a:t>
            </a:r>
          </a:p>
          <a:p>
            <a:pPr algn="just"/>
            <a:r>
              <a:rPr lang="ru-RU" sz="2400" i="1" dirty="0">
                <a:latin typeface="Times New Roman" panose="02020603050405020304" pitchFamily="18" charset="0"/>
                <a:cs typeface="Times New Roman" panose="02020603050405020304" pitchFamily="18" charset="0"/>
              </a:rPr>
              <a:t>Арнольд </a:t>
            </a:r>
            <a:r>
              <a:rPr lang="ru-RU" sz="2400" i="1" dirty="0" err="1">
                <a:latin typeface="Times New Roman" panose="02020603050405020304" pitchFamily="18" charset="0"/>
                <a:cs typeface="Times New Roman" panose="02020603050405020304" pitchFamily="18" charset="0"/>
              </a:rPr>
              <a:t>Минделл</a:t>
            </a:r>
            <a:r>
              <a:rPr lang="ru-RU" sz="2400" i="1"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a:t>
            </a:r>
            <a:r>
              <a:rPr lang="ru-RU" sz="2400" i="1" dirty="0" smtClean="0">
                <a:latin typeface="Times New Roman" panose="02020603050405020304" pitchFamily="18" charset="0"/>
                <a:cs typeface="Times New Roman" panose="02020603050405020304" pitchFamily="18" charset="0"/>
              </a:rPr>
              <a:t>Вскачь</a:t>
            </a:r>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задом-наперед</a:t>
            </a:r>
            <a:r>
              <a:rPr lang="ru-RU" sz="2000" i="1" dirty="0" smtClean="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543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p:cNvPicPr>
            <a:picLocks noChangeAspect="1" noChangeArrowheads="1"/>
          </p:cNvPicPr>
          <p:nvPr/>
        </p:nvPicPr>
        <p:blipFill rotWithShape="1">
          <a:blip r:embed="rId2" cstate="print"/>
          <a:srcRect l="14280" t="5646" r="13998" b="6540"/>
          <a:stretch/>
        </p:blipFill>
        <p:spPr bwMode="auto">
          <a:xfrm>
            <a:off x="396240" y="332656"/>
            <a:ext cx="8321040" cy="573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p:cNvPicPr>
            <a:picLocks noChangeAspect="1" noChangeArrowheads="1"/>
          </p:cNvPicPr>
          <p:nvPr/>
        </p:nvPicPr>
        <p:blipFill rotWithShape="1">
          <a:blip r:embed="rId2" cstate="print"/>
          <a:srcRect l="14284" t="2242" r="13361" b="5026"/>
          <a:stretch/>
        </p:blipFill>
        <p:spPr bwMode="auto">
          <a:xfrm>
            <a:off x="539552" y="188640"/>
            <a:ext cx="8209280" cy="591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352928" cy="590931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 процессе </a:t>
            </a:r>
            <a:r>
              <a:rPr lang="ru-RU" b="1" dirty="0">
                <a:latin typeface="Times New Roman" panose="02020603050405020304" pitchFamily="18" charset="0"/>
                <a:cs typeface="Times New Roman" panose="02020603050405020304" pitchFamily="18" charset="0"/>
              </a:rPr>
              <a:t>изучения социальных сетей</a:t>
            </a:r>
            <a:r>
              <a:rPr lang="ru-RU" dirty="0">
                <a:latin typeface="Times New Roman" panose="02020603050405020304" pitchFamily="18" charset="0"/>
                <a:cs typeface="Times New Roman" panose="02020603050405020304" pitchFamily="18" charset="0"/>
              </a:rPr>
              <a:t> мы поняли, что они напоминают человеческий </a:t>
            </a:r>
            <a:r>
              <a:rPr lang="ru-RU" dirty="0" err="1">
                <a:latin typeface="Times New Roman" panose="02020603050405020304" pitchFamily="18" charset="0"/>
                <a:cs typeface="Times New Roman" panose="02020603050405020304" pitchFamily="18" charset="0"/>
              </a:rPr>
              <a:t>суперорганизм</a:t>
            </a:r>
            <a:r>
              <a:rPr lang="ru-RU" dirty="0">
                <a:latin typeface="Times New Roman" panose="02020603050405020304" pitchFamily="18" charset="0"/>
                <a:cs typeface="Times New Roman" panose="02020603050405020304" pitchFamily="18" charset="0"/>
              </a:rPr>
              <a:t>, который способен расти и развиваться. В нем может происходить все, что угодно. Этот организм обладает своей собственной структурой и выполняет определенные функции.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Когда вы представляете себя частью </a:t>
            </a:r>
            <a:r>
              <a:rPr lang="ru-RU" dirty="0" err="1">
                <a:latin typeface="Times New Roman" panose="02020603050405020304" pitchFamily="18" charset="0"/>
                <a:cs typeface="Times New Roman" panose="02020603050405020304" pitchFamily="18" charset="0"/>
              </a:rPr>
              <a:t>сверхорганизма</a:t>
            </a:r>
            <a:r>
              <a:rPr lang="ru-RU" dirty="0">
                <a:latin typeface="Times New Roman" panose="02020603050405020304" pitchFamily="18" charset="0"/>
                <a:cs typeface="Times New Roman" panose="02020603050405020304" pitchFamily="18" charset="0"/>
              </a:rPr>
              <a:t>, вы начинаете видеть свои действия, решения, жизненный опыт в совершенно другом свете. Если на нас влияют социальные сети, частью которых мы являемся, и люди, связанные с нами прямо или косвенно, то мы в гораздо меньшей степени отвечаем за принятые решения. Такое уменьшение личной ответственности может показаться особенно неприятным, когда речь заходит о поступках и решениях, связанных с моралью или социальной ответственностью. Как же так - это все влияние соседей или вообще незнакомых мне людей? Но оборотная сторона медали - ощущение выхода за пределы собственного «я». .. Связи между людьми - это не просто естественная и неотъемлемая часть нашей жизни, но и сила, действующая на благо человечества. Точно так же, как мозг способен выполнять работу, на которую не способен единичный нейрон, социальные сети решают задачи, которые не по зубам одному человеку.</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из </a:t>
            </a:r>
            <a:r>
              <a:rPr lang="ru-RU" dirty="0" smtClean="0">
                <a:latin typeface="Times New Roman" panose="02020603050405020304" pitchFamily="18" charset="0"/>
                <a:cs typeface="Times New Roman" panose="02020603050405020304" pitchFamily="18" charset="0"/>
              </a:rPr>
              <a:t>«Связанные </a:t>
            </a:r>
            <a:r>
              <a:rPr lang="ru-RU" dirty="0">
                <a:latin typeface="Times New Roman" panose="02020603050405020304" pitchFamily="18" charset="0"/>
                <a:cs typeface="Times New Roman" panose="02020603050405020304" pitchFamily="18" charset="0"/>
              </a:rPr>
              <a:t>одной </a:t>
            </a:r>
            <a:r>
              <a:rPr lang="ru-RU" dirty="0" smtClean="0">
                <a:latin typeface="Times New Roman" panose="02020603050405020304" pitchFamily="18" charset="0"/>
                <a:cs typeface="Times New Roman" panose="02020603050405020304" pitchFamily="18" charset="0"/>
              </a:rPr>
              <a:t>сетью»</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Николас </a:t>
            </a:r>
            <a:r>
              <a:rPr lang="ru-RU" b="1" dirty="0" err="1">
                <a:latin typeface="Times New Roman" panose="02020603050405020304" pitchFamily="18" charset="0"/>
                <a:cs typeface="Times New Roman" panose="02020603050405020304" pitchFamily="18" charset="0"/>
              </a:rPr>
              <a:t>Кристакис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Nicholas</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Christakis</a:t>
            </a:r>
            <a:r>
              <a:rPr lang="ru-RU" b="1" dirty="0">
                <a:latin typeface="Times New Roman" panose="02020603050405020304" pitchFamily="18" charset="0"/>
                <a:cs typeface="Times New Roman" panose="02020603050405020304" pitchFamily="18" charset="0"/>
              </a:rPr>
              <a:t>) - психолог, социолог Гарвардского университета.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Джеймс </a:t>
            </a:r>
            <a:r>
              <a:rPr lang="ru-RU" b="1" dirty="0" err="1">
                <a:latin typeface="Times New Roman" panose="02020603050405020304" pitchFamily="18" charset="0"/>
                <a:cs typeface="Times New Roman" panose="02020603050405020304" pitchFamily="18" charset="0"/>
              </a:rPr>
              <a:t>Фаулер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James</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Fowler</a:t>
            </a:r>
            <a:r>
              <a:rPr lang="ru-RU" b="1" dirty="0">
                <a:latin typeface="Times New Roman" panose="02020603050405020304" pitchFamily="18" charset="0"/>
                <a:cs typeface="Times New Roman" panose="02020603050405020304" pitchFamily="18" charset="0"/>
              </a:rPr>
              <a:t>) - политолог Калифорнийского университета.</a:t>
            </a:r>
          </a:p>
        </p:txBody>
      </p:sp>
    </p:spTree>
    <p:extLst>
      <p:ext uri="{BB962C8B-B14F-4D97-AF65-F5344CB8AC3E}">
        <p14:creationId xmlns:p14="http://schemas.microsoft.com/office/powerpoint/2010/main" val="242978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p:cNvPicPr>
            <a:picLocks noChangeAspect="1" noChangeArrowheads="1"/>
          </p:cNvPicPr>
          <p:nvPr/>
        </p:nvPicPr>
        <p:blipFill rotWithShape="1">
          <a:blip r:embed="rId2" cstate="print"/>
          <a:srcRect l="13873" t="2754" r="13772"/>
          <a:stretch/>
        </p:blipFill>
        <p:spPr bwMode="auto">
          <a:xfrm>
            <a:off x="233681" y="182880"/>
            <a:ext cx="8544560" cy="6459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6672"/>
            <a:ext cx="9036496" cy="5632311"/>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hlinkClick r:id="rId2"/>
              </a:rPr>
              <a:t>И. М. Сеченов</a:t>
            </a:r>
            <a:endParaRPr lang="ru-RU" sz="2000" b="1"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«Мысленно мы можем отделять свое тело и свою духовную жизнь от всего окружающего, подобно тому как отделяем мысленно цвет, форму или величину от целого предмета, но соответствует ли этому отделению действительная отдельность? Очевидно, нет, потому что это значило бы оторвать человека от всех условий его земного существования.</a:t>
            </a:r>
          </a:p>
          <a:p>
            <a:r>
              <a:rPr lang="ru-RU" sz="2000" dirty="0">
                <a:latin typeface="Times New Roman" panose="02020603050405020304" pitchFamily="18" charset="0"/>
                <a:cs typeface="Times New Roman" panose="02020603050405020304" pitchFamily="18" charset="0"/>
              </a:rPr>
              <a:t>..А между тем исходная точка метафизики и есть обособленность духовного человека от всего материального — самообман, упорно поддерживающийся в людях яркой характерностью самоощущений».</a:t>
            </a:r>
          </a:p>
          <a:p>
            <a:r>
              <a:rPr lang="ru-RU" sz="2000" dirty="0" smtClean="0">
                <a:latin typeface="Times New Roman" panose="02020603050405020304" pitchFamily="18" charset="0"/>
                <a:cs typeface="Times New Roman" panose="02020603050405020304" pitchFamily="18" charset="0"/>
              </a:rPr>
              <a:t>...Ясной </a:t>
            </a:r>
            <a:r>
              <a:rPr lang="ru-RU" sz="2000" dirty="0">
                <a:latin typeface="Times New Roman" panose="02020603050405020304" pitchFamily="18" charset="0"/>
                <a:cs typeface="Times New Roman" panose="02020603050405020304" pitchFamily="18" charset="0"/>
              </a:rPr>
              <a:t>границы между заведомо соматическими, т. е. телесными, нервными актами и явлениями, которые всеми признаются уже психическими, не существует ни в одном мыслимом отношении;</a:t>
            </a:r>
          </a:p>
          <a:p>
            <a:r>
              <a:rPr lang="ru-RU" sz="2000" dirty="0">
                <a:latin typeface="Times New Roman" panose="02020603050405020304" pitchFamily="18" charset="0"/>
                <a:cs typeface="Times New Roman" panose="02020603050405020304" pitchFamily="18" charset="0"/>
              </a:rPr>
              <a:t>..История возникновения отдельных психических актов должна обнимать и начало их, и внешнее проявление, т. е. двигательную реакцию, куда относится между прочим и речь. В учении о сочетании элементов психической деятельности необходимо обращать внимание и на то, что делается с началами и концами отдельных актов. Наконец в третьем ряду задач должны изучаться условия репродукции опять-таки цельных актов, а не одной середины их».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Рисунок 1"/>
          <p:cNvPicPr>
            <a:picLocks noChangeAspect="1" noChangeArrowheads="1"/>
          </p:cNvPicPr>
          <p:nvPr/>
        </p:nvPicPr>
        <p:blipFill rotWithShape="1">
          <a:blip r:embed="rId3" cstate="print"/>
          <a:srcRect l="13545" t="4831" r="13183"/>
          <a:stretch/>
        </p:blipFill>
        <p:spPr bwMode="auto">
          <a:xfrm>
            <a:off x="395536" y="304800"/>
            <a:ext cx="8219440" cy="6004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548680"/>
            <a:ext cx="8003232" cy="5577483"/>
          </a:xfrm>
        </p:spPr>
        <p:txBody>
          <a:bodyPr>
            <a:normAutofit fontScale="85000" lnSpcReduction="20000"/>
          </a:bodyPr>
          <a:lstStyle/>
          <a:p>
            <a:pPr marL="0" indent="0">
              <a:buNone/>
            </a:pPr>
            <a:r>
              <a:rPr lang="ru-RU" dirty="0" smtClean="0">
                <a:latin typeface="Times New Roman" panose="02020603050405020304" pitchFamily="18" charset="0"/>
                <a:cs typeface="Times New Roman" panose="02020603050405020304" pitchFamily="18" charset="0"/>
              </a:rPr>
              <a:t>В </a:t>
            </a:r>
            <a:r>
              <a:rPr lang="ru-RU" dirty="0" smtClean="0">
                <a:latin typeface="Times New Roman" panose="02020603050405020304" pitchFamily="18" charset="0"/>
                <a:cs typeface="Times New Roman" panose="02020603050405020304" pitchFamily="18" charset="0"/>
              </a:rPr>
              <a:t>основе СУЗ лежит работа авторитетнейших, выдающихся ученых России: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физиолога</a:t>
            </a:r>
            <a:r>
              <a:rPr lang="ru-RU" dirty="0" smtClean="0">
                <a:latin typeface="Times New Roman" panose="02020603050405020304" pitchFamily="18" charset="0"/>
                <a:cs typeface="Times New Roman" panose="02020603050405020304" pitchFamily="18" charset="0"/>
              </a:rPr>
              <a:t>, основателя физиологической школы, антрополога, психолога, основоположника наук о мозге </a:t>
            </a:r>
            <a:r>
              <a:rPr lang="ru-RU" u="sng" dirty="0" smtClean="0">
                <a:latin typeface="Times New Roman" panose="02020603050405020304" pitchFamily="18" charset="0"/>
                <a:cs typeface="Times New Roman" panose="02020603050405020304" pitchFamily="18" charset="0"/>
                <a:hlinkClick r:id="rId2"/>
              </a:rPr>
              <a:t>Ивана Михайловича Сеченова</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физиолога</a:t>
            </a:r>
            <a:r>
              <a:rPr lang="ru-RU" dirty="0" smtClean="0">
                <a:latin typeface="Times New Roman" panose="02020603050405020304" pitchFamily="18" charset="0"/>
                <a:cs typeface="Times New Roman" panose="02020603050405020304" pitchFamily="18" charset="0"/>
              </a:rPr>
              <a:t>, психолога, создателя науки о высшей нервной деятельности, Лауреата Нобелевской премии в области медицины и физиологии </a:t>
            </a:r>
            <a:r>
              <a:rPr lang="ru-RU" u="sng" dirty="0" smtClean="0">
                <a:latin typeface="Times New Roman" panose="02020603050405020304" pitchFamily="18" charset="0"/>
                <a:cs typeface="Times New Roman" panose="02020603050405020304" pitchFamily="18" charset="0"/>
                <a:hlinkClick r:id="rId3"/>
              </a:rPr>
              <a:t>Ивана Петровича Павлова</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физиолога</a:t>
            </a:r>
            <a:r>
              <a:rPr lang="ru-RU" dirty="0" smtClean="0">
                <a:latin typeface="Times New Roman" panose="02020603050405020304" pitchFamily="18" charset="0"/>
                <a:cs typeface="Times New Roman" panose="02020603050405020304" pitchFamily="18" charset="0"/>
              </a:rPr>
              <a:t>, академика АН СССР, академика АМН СССР, Лауреата Ленинской Премии </a:t>
            </a:r>
            <a:r>
              <a:rPr lang="ru-RU" u="sng" dirty="0" smtClean="0">
                <a:latin typeface="Times New Roman" panose="02020603050405020304" pitchFamily="18" charset="0"/>
                <a:cs typeface="Times New Roman" panose="02020603050405020304" pitchFamily="18" charset="0"/>
                <a:hlinkClick r:id="rId4"/>
              </a:rPr>
              <a:t>Петра Кузьмича Анохина</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физиолога</a:t>
            </a:r>
            <a:r>
              <a:rPr lang="ru-RU" dirty="0" smtClean="0">
                <a:latin typeface="Times New Roman" panose="02020603050405020304" pitchFamily="18" charset="0"/>
                <a:cs typeface="Times New Roman" panose="02020603050405020304" pitchFamily="18" charset="0"/>
              </a:rPr>
              <a:t>, академика РАМН </a:t>
            </a:r>
            <a:r>
              <a:rPr lang="ru-RU" u="sng" dirty="0" smtClean="0">
                <a:latin typeface="Times New Roman" panose="02020603050405020304" pitchFamily="18" charset="0"/>
                <a:cs typeface="Times New Roman" panose="02020603050405020304" pitchFamily="18" charset="0"/>
                <a:hlinkClick r:id="rId5"/>
              </a:rPr>
              <a:t>Константина Викторовича Судакова</a:t>
            </a:r>
            <a:r>
              <a:rPr lang="ru-RU" dirty="0" smtClean="0">
                <a:latin typeface="Times New Roman" panose="02020603050405020304" pitchFamily="18" charset="0"/>
                <a:cs typeface="Times New Roman" panose="02020603050405020304" pitchFamily="18" charset="0"/>
              </a:rPr>
              <a:t>.</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260648"/>
            <a:ext cx="824440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2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Дмитрий </a:t>
            </a:r>
            <a:r>
              <a:rPr kumimoji="0" lang="ru-RU" sz="22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Алексеевич </a:t>
            </a:r>
            <a:r>
              <a:rPr kumimoji="0" lang="ru-RU" sz="22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Шаменков</a:t>
            </a:r>
            <a:endParaRPr kumimoji="0" lang="ru-RU"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доктор, специалист по семейной медицине (общая врачебная практика), осознанному управлению здоровьем, </a:t>
            </a:r>
            <a:r>
              <a:rPr kumimoji="0" lang="ru-RU" sz="2200" b="0" i="0"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биотерапии</a:t>
            </a:r>
            <a:r>
              <a:rPr kumimoji="0" lang="ru-RU" sz="22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и профилактике старения, разработке и внедрению новейших технологий в медицине</a:t>
            </a:r>
            <a:endParaRPr kumimoji="0" 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создатель и научный руководитель социальной сети </a:t>
            </a:r>
            <a:r>
              <a:rPr kumimoji="0" lang="ru-RU" sz="2200" b="0" i="0"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hlinkClick r:id="rId2"/>
              </a:rPr>
              <a:t>SUZ.community</a:t>
            </a:r>
            <a:endParaRPr kumimoji="0" 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член Экспертной коллегии Фонда развития Инновационного центра </a:t>
            </a:r>
            <a:r>
              <a:rPr kumimoji="0" lang="ru-RU" sz="2200" b="0" i="0" u="none" strike="noStrike" cap="none" normalizeH="0" baseline="0" dirty="0" err="1"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Сколково</a:t>
            </a:r>
            <a:r>
              <a:rPr kumimoji="0" lang="ru-RU" sz="22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по биомедицинским проектам,</a:t>
            </a:r>
            <a:endParaRPr kumimoji="0" 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член Экспертного совета Фонда содействия развитию малых форм предприятий в научно-технической сфере (Фонд Бортника).</a:t>
            </a:r>
            <a:endParaRPr kumimoji="0" 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200" b="1"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Основной опыт</a:t>
            </a:r>
            <a:r>
              <a:rPr kumimoji="0" lang="ru-RU" sz="22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 создание, внедрение и применение новейших технологий в медицине (области компетенций — </a:t>
            </a:r>
            <a:r>
              <a:rPr kumimoji="0" lang="ru-RU" sz="22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нанотехнологии</a:t>
            </a:r>
            <a:r>
              <a:rPr kumimoji="0" lang="ru-RU" sz="22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биотехнологии, когнитивные технологии, информационные и социальные технологии, управленческие технологии); лечебная деятельность в области семейной медицины, психосоматической медицины; популяризация Системы управления здоровьем и современных медицинских технологий.</a:t>
            </a:r>
            <a:endParaRPr kumimoji="0" 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noChangeArrowheads="1"/>
          </p:cNvPicPr>
          <p:nvPr/>
        </p:nvPicPr>
        <p:blipFill rotWithShape="1">
          <a:blip r:embed="rId2" cstate="print"/>
          <a:srcRect l="13869" t="5284" r="13298" b="6267"/>
          <a:stretch/>
        </p:blipFill>
        <p:spPr bwMode="auto">
          <a:xfrm>
            <a:off x="589280" y="518160"/>
            <a:ext cx="8077200" cy="5516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ффект Розето"/>
          <p:cNvPicPr/>
          <p:nvPr/>
        </p:nvPicPr>
        <p:blipFill>
          <a:blip r:embed="rId2" cstate="print"/>
          <a:srcRect/>
          <a:stretch>
            <a:fillRect/>
          </a:stretch>
        </p:blipFill>
        <p:spPr bwMode="auto">
          <a:xfrm>
            <a:off x="251520" y="188640"/>
            <a:ext cx="4968552" cy="3528392"/>
          </a:xfrm>
          <a:prstGeom prst="rect">
            <a:avLst/>
          </a:prstGeom>
          <a:noFill/>
          <a:ln w="9525">
            <a:noFill/>
            <a:miter lim="800000"/>
            <a:headEnd/>
            <a:tailEnd/>
          </a:ln>
        </p:spPr>
      </p:pic>
      <p:sp>
        <p:nvSpPr>
          <p:cNvPr id="3" name="Прямоугольник 2"/>
          <p:cNvSpPr/>
          <p:nvPr/>
        </p:nvSpPr>
        <p:spPr>
          <a:xfrm>
            <a:off x="251520" y="3717032"/>
            <a:ext cx="8640960" cy="92333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лучайная </a:t>
            </a:r>
            <a:r>
              <a:rPr lang="ru-RU" dirty="0" smtClean="0">
                <a:latin typeface="Times New Roman" panose="02020603050405020304" pitchFamily="18" charset="0"/>
                <a:cs typeface="Times New Roman" panose="02020603050405020304" pitchFamily="18" charset="0"/>
              </a:rPr>
              <a:t>встреча двух докторов в местном баре в итоге привела к наплыву медицинских исследователей, которые стремились разгадать странный феномен, который в конце концов назвали эффектом </a:t>
            </a:r>
            <a:r>
              <a:rPr lang="ru-RU" dirty="0" err="1" smtClean="0">
                <a:latin typeface="Times New Roman" panose="02020603050405020304" pitchFamily="18" charset="0"/>
                <a:cs typeface="Times New Roman" panose="02020603050405020304" pitchFamily="18" charset="0"/>
              </a:rPr>
              <a:t>Розето</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4577" name="Rectangle 1"/>
          <p:cNvSpPr>
            <a:spLocks noChangeArrowheads="1"/>
          </p:cNvSpPr>
          <p:nvPr/>
        </p:nvSpPr>
        <p:spPr bwMode="auto">
          <a:xfrm>
            <a:off x="-828600" y="1412776"/>
            <a:ext cx="836793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ЭФФЕКТ РОЗЕТО</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4578" name="Rectangle 2"/>
          <p:cNvSpPr>
            <a:spLocks noChangeArrowheads="1"/>
          </p:cNvSpPr>
          <p:nvPr/>
        </p:nvSpPr>
        <p:spPr bwMode="auto">
          <a:xfrm>
            <a:off x="251520" y="4717303"/>
            <a:ext cx="864096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Описывая Эффект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Розето</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своей классической книге «Сила клана»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Power</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Clan</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доктор медицинских наук Стюарт Вольф и социолог Джон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Брюн</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справедливо отметили, что наличие сплоченных сообществ, как в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Розето</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может служить гораздо лучшей характеристикой для оценки здоровья сердца, чем уровень холестерина или даже курение. Общественное устройство населенных пунктов вроде того, что можно наблюдать в </a:t>
            </a:r>
            <a:r>
              <a:rPr kumimoji="0" 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Розето</a:t>
            </a:r>
            <a:r>
              <a:rPr kumimoji="0" 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характеризуется предсказуемостью и стабильностью, когда каждый человек в коллективе играет четко определенную роль в общественной жизни.</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p:cNvPicPr>
            <a:picLocks noChangeAspect="1" noChangeArrowheads="1"/>
          </p:cNvPicPr>
          <p:nvPr/>
        </p:nvPicPr>
        <p:blipFill rotWithShape="1">
          <a:blip r:embed="rId2" cstate="print"/>
          <a:srcRect l="14599" t="6815" r="14909" b="8001"/>
          <a:stretch/>
        </p:blipFill>
        <p:spPr bwMode="auto">
          <a:xfrm>
            <a:off x="0" y="467360"/>
            <a:ext cx="8595360" cy="584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1"/>
          <p:cNvPicPr>
            <a:picLocks noChangeAspect="1" noChangeArrowheads="1"/>
          </p:cNvPicPr>
          <p:nvPr/>
        </p:nvPicPr>
        <p:blipFill rotWithShape="1">
          <a:blip r:embed="rId2" cstate="print"/>
          <a:srcRect l="14151" t="5195" r="14124" b="6010"/>
          <a:stretch/>
        </p:blipFill>
        <p:spPr bwMode="auto">
          <a:xfrm>
            <a:off x="467544" y="478696"/>
            <a:ext cx="8229600" cy="573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p:cNvPicPr>
            <a:picLocks noChangeAspect="1" noChangeArrowheads="1"/>
          </p:cNvPicPr>
          <p:nvPr/>
        </p:nvPicPr>
        <p:blipFill rotWithShape="1">
          <a:blip r:embed="rId2" cstate="print"/>
          <a:srcRect l="12942" t="5372" r="13274" b="8550"/>
          <a:stretch/>
        </p:blipFill>
        <p:spPr bwMode="auto">
          <a:xfrm>
            <a:off x="1483360" y="497840"/>
            <a:ext cx="5791200" cy="3799840"/>
          </a:xfrm>
          <a:prstGeom prst="rect">
            <a:avLst/>
          </a:prstGeom>
          <a:noFill/>
          <a:ln w="9525">
            <a:noFill/>
            <a:miter lim="800000"/>
            <a:headEnd/>
            <a:tailEnd/>
          </a:ln>
        </p:spPr>
      </p:pic>
      <p:sp>
        <p:nvSpPr>
          <p:cNvPr id="2" name="Прямоугольник 1"/>
          <p:cNvSpPr/>
          <p:nvPr/>
        </p:nvSpPr>
        <p:spPr>
          <a:xfrm>
            <a:off x="467544" y="4437112"/>
            <a:ext cx="8460432"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Целостный организм в каждый данный момент времени представляет собой слаженное взаимодействие, интеграцию (по горизонтали и вертикали) различных функциональных систем с использованием принципов иерархии, </a:t>
            </a:r>
            <a:r>
              <a:rPr lang="ru-RU" dirty="0" smtClean="0">
                <a:latin typeface="Times New Roman" panose="02020603050405020304" pitchFamily="18" charset="0"/>
                <a:cs typeface="Times New Roman" panose="02020603050405020304" pitchFamily="18" charset="0"/>
              </a:rPr>
              <a:t>многосвязного </a:t>
            </a:r>
            <a:r>
              <a:rPr lang="ru-RU" dirty="0">
                <a:latin typeface="Times New Roman" panose="02020603050405020304" pitchFamily="18" charset="0"/>
                <a:cs typeface="Times New Roman" panose="02020603050405020304" pitchFamily="18" charset="0"/>
              </a:rPr>
              <a:t>одновременного и последовательного их взаимодействия, что определяет нормальное течение метаболических процессов.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280</Words>
  <Application>Microsoft Office PowerPoint</Application>
  <PresentationFormat>Экран (4:3)</PresentationFormat>
  <Paragraphs>24</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Bell</cp:lastModifiedBy>
  <cp:revision>33</cp:revision>
  <dcterms:created xsi:type="dcterms:W3CDTF">2015-04-05T18:25:52Z</dcterms:created>
  <dcterms:modified xsi:type="dcterms:W3CDTF">2015-04-20T11:11:05Z</dcterms:modified>
</cp:coreProperties>
</file>