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handoutMasterIdLst>
    <p:handoutMasterId r:id="rId10"/>
  </p:handoutMasterIdLst>
  <p:sldIdLst>
    <p:sldId id="256" r:id="rId2"/>
    <p:sldId id="257" r:id="rId3"/>
    <p:sldId id="260" r:id="rId4"/>
    <p:sldId id="262" r:id="rId5"/>
    <p:sldId id="258" r:id="rId6"/>
    <p:sldId id="263" r:id="rId7"/>
    <p:sldId id="259" r:id="rId8"/>
    <p:sldId id="261" r:id="rId9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5C3B0-27C4-4363-8449-FD9A3E03D7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983E3F-7689-4A75-89A4-CB7C01C84845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58B232FD-F2EA-401E-99C9-06FD2C9492FB}" type="parTrans" cxnId="{8B582DBE-EF5A-4E4E-B17A-0ACCB5B4122F}">
      <dgm:prSet/>
      <dgm:spPr/>
      <dgm:t>
        <a:bodyPr/>
        <a:lstStyle/>
        <a:p>
          <a:endParaRPr lang="ru-RU"/>
        </a:p>
      </dgm:t>
    </dgm:pt>
    <dgm:pt modelId="{63F20CD1-3872-4AB8-ADD5-F1EE10A688E0}" type="sibTrans" cxnId="{8B582DBE-EF5A-4E4E-B17A-0ACCB5B4122F}">
      <dgm:prSet/>
      <dgm:spPr/>
      <dgm:t>
        <a:bodyPr/>
        <a:lstStyle/>
        <a:p>
          <a:endParaRPr lang="ru-RU"/>
        </a:p>
      </dgm:t>
    </dgm:pt>
    <dgm:pt modelId="{57A4C865-16CC-4859-B680-4446B92DD02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Согласие родителей (законных представителей)</a:t>
          </a:r>
          <a:endParaRPr lang="ru-RU" sz="1400" dirty="0"/>
        </a:p>
      </dgm:t>
    </dgm:pt>
    <dgm:pt modelId="{0EEF6435-5E56-4535-8E08-39F1B8290AB9}" type="parTrans" cxnId="{3F688DB2-FC38-4055-9F90-3E89C8BCD10F}">
      <dgm:prSet/>
      <dgm:spPr/>
      <dgm:t>
        <a:bodyPr/>
        <a:lstStyle/>
        <a:p>
          <a:endParaRPr lang="ru-RU"/>
        </a:p>
      </dgm:t>
    </dgm:pt>
    <dgm:pt modelId="{D12A5EF8-1422-4EC4-8EBE-41615291D9E4}" type="sibTrans" cxnId="{3F688DB2-FC38-4055-9F90-3E89C8BCD10F}">
      <dgm:prSet/>
      <dgm:spPr/>
      <dgm:t>
        <a:bodyPr/>
        <a:lstStyle/>
        <a:p>
          <a:endParaRPr lang="ru-RU"/>
        </a:p>
      </dgm:t>
    </dgm:pt>
    <dgm:pt modelId="{F2696F6D-5760-490A-B84E-92DCE8484EA1}">
      <dgm:prSet phldrT="[Текст]" custT="1"/>
      <dgm:spPr/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0B758DF0-F634-4413-AC01-3794A3F30AE1}" type="parTrans" cxnId="{167C00FA-577D-4D8F-AF3A-D4A26F2AA69D}">
      <dgm:prSet/>
      <dgm:spPr/>
      <dgm:t>
        <a:bodyPr/>
        <a:lstStyle/>
        <a:p>
          <a:endParaRPr lang="ru-RU"/>
        </a:p>
      </dgm:t>
    </dgm:pt>
    <dgm:pt modelId="{CBC7886D-6111-4DCD-BD11-28D254BF62F8}" type="sibTrans" cxnId="{167C00FA-577D-4D8F-AF3A-D4A26F2AA69D}">
      <dgm:prSet/>
      <dgm:spPr/>
      <dgm:t>
        <a:bodyPr/>
        <a:lstStyle/>
        <a:p>
          <a:endParaRPr lang="ru-RU"/>
        </a:p>
      </dgm:t>
    </dgm:pt>
    <dgm:pt modelId="{F96411FF-0FB7-4FA8-9E4E-C39AC08A7E30}">
      <dgm:prSet phldrT="[Текст]" custT="1"/>
      <dgm:spPr/>
      <dgm:t>
        <a:bodyPr/>
        <a:lstStyle/>
        <a:p>
          <a:r>
            <a:rPr lang="ru-RU" sz="1400" dirty="0" smtClean="0"/>
            <a:t>Запись на обследование в ПМПК (осуществляется при подаче документов)</a:t>
          </a:r>
          <a:endParaRPr lang="ru-RU" sz="1400" dirty="0"/>
        </a:p>
      </dgm:t>
    </dgm:pt>
    <dgm:pt modelId="{C2647831-AB9D-400B-BF2B-F0F23DE72725}" type="parTrans" cxnId="{6E763067-03AF-4574-A772-27F43F0A67FA}">
      <dgm:prSet/>
      <dgm:spPr/>
      <dgm:t>
        <a:bodyPr/>
        <a:lstStyle/>
        <a:p>
          <a:endParaRPr lang="ru-RU"/>
        </a:p>
      </dgm:t>
    </dgm:pt>
    <dgm:pt modelId="{4DB2089E-AF3B-4963-97C0-60620E81807B}" type="sibTrans" cxnId="{6E763067-03AF-4574-A772-27F43F0A67FA}">
      <dgm:prSet/>
      <dgm:spPr/>
      <dgm:t>
        <a:bodyPr/>
        <a:lstStyle/>
        <a:p>
          <a:endParaRPr lang="ru-RU"/>
        </a:p>
      </dgm:t>
    </dgm:pt>
    <dgm:pt modelId="{348C0DE0-A861-420A-AC99-AC67E9EDF886}">
      <dgm:prSet phldrT="[Текст]" custT="1"/>
      <dgm:spPr/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C7A0EEDA-F8D7-469B-AB50-CD5375E95D2C}" type="parTrans" cxnId="{51057598-404D-4E29-8C79-E89E450D790E}">
      <dgm:prSet/>
      <dgm:spPr/>
      <dgm:t>
        <a:bodyPr/>
        <a:lstStyle/>
        <a:p>
          <a:endParaRPr lang="ru-RU"/>
        </a:p>
      </dgm:t>
    </dgm:pt>
    <dgm:pt modelId="{FC577D68-1F6F-40B7-8D88-CEA5D69A7F31}" type="sibTrans" cxnId="{51057598-404D-4E29-8C79-E89E450D790E}">
      <dgm:prSet/>
      <dgm:spPr/>
      <dgm:t>
        <a:bodyPr/>
        <a:lstStyle/>
        <a:p>
          <a:endParaRPr lang="ru-RU"/>
        </a:p>
      </dgm:t>
    </dgm:pt>
    <dgm:pt modelId="{32F51331-A5CA-41CD-9112-0F46AEEF991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Согласие ребенка, достигшего возраста 15 лет</a:t>
          </a:r>
          <a:endParaRPr lang="ru-RU" sz="1400" dirty="0"/>
        </a:p>
      </dgm:t>
    </dgm:pt>
    <dgm:pt modelId="{CF3B9859-479B-4517-9FEE-F89F2BFBFC3C}" type="parTrans" cxnId="{1C2B1FA7-3CEC-44BD-B187-445D83F9A747}">
      <dgm:prSet/>
      <dgm:spPr/>
      <dgm:t>
        <a:bodyPr/>
        <a:lstStyle/>
        <a:p>
          <a:endParaRPr lang="ru-RU"/>
        </a:p>
      </dgm:t>
    </dgm:pt>
    <dgm:pt modelId="{DBF735DA-294D-4FD9-A3ED-349613B940EF}" type="sibTrans" cxnId="{1C2B1FA7-3CEC-44BD-B187-445D83F9A747}">
      <dgm:prSet/>
      <dgm:spPr/>
      <dgm:t>
        <a:bodyPr/>
        <a:lstStyle/>
        <a:p>
          <a:endParaRPr lang="ru-RU"/>
        </a:p>
      </dgm:t>
    </dgm:pt>
    <dgm:pt modelId="{D7E5D5B9-2439-490D-937F-64F446576DC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Направление от организации-инициатора (образовательной, медицинской, социального обслуживания) + письменное заявление родителей (законных представителей)</a:t>
          </a:r>
          <a:endParaRPr lang="ru-RU" sz="1400" dirty="0"/>
        </a:p>
      </dgm:t>
    </dgm:pt>
    <dgm:pt modelId="{187AD499-26F3-4425-8176-8BB28CFAC99A}" type="parTrans" cxnId="{623C4313-5D27-47B9-90FD-F2C54A612984}">
      <dgm:prSet/>
      <dgm:spPr/>
      <dgm:t>
        <a:bodyPr/>
        <a:lstStyle/>
        <a:p>
          <a:endParaRPr lang="ru-RU"/>
        </a:p>
      </dgm:t>
    </dgm:pt>
    <dgm:pt modelId="{668C5D26-D942-4B49-B11E-4B804204FBA9}" type="sibTrans" cxnId="{623C4313-5D27-47B9-90FD-F2C54A612984}">
      <dgm:prSet/>
      <dgm:spPr/>
      <dgm:t>
        <a:bodyPr/>
        <a:lstStyle/>
        <a:p>
          <a:endParaRPr lang="ru-RU"/>
        </a:p>
      </dgm:t>
    </dgm:pt>
    <dgm:pt modelId="{3364468E-C2FD-40B5-9BDC-F7B40EB75044}">
      <dgm:prSet phldrT="[Текст]" custT="1"/>
      <dgm:spPr/>
      <dgm:t>
        <a:bodyPr/>
        <a:lstStyle/>
        <a:p>
          <a:r>
            <a:rPr lang="ru-RU" sz="1400" dirty="0" smtClean="0"/>
            <a:t>Информирование о месте, времени и порядке обследования</a:t>
          </a:r>
          <a:endParaRPr lang="ru-RU" sz="1400" dirty="0"/>
        </a:p>
      </dgm:t>
    </dgm:pt>
    <dgm:pt modelId="{F1ECCA51-77BE-4E49-A7EA-CCA6212100A3}" type="parTrans" cxnId="{E91E75BB-2C69-4B15-B9D6-42FBF6702F93}">
      <dgm:prSet/>
      <dgm:spPr/>
      <dgm:t>
        <a:bodyPr/>
        <a:lstStyle/>
        <a:p>
          <a:endParaRPr lang="ru-RU"/>
        </a:p>
      </dgm:t>
    </dgm:pt>
    <dgm:pt modelId="{8383D105-2DA7-46D2-B4D2-EBD270613C22}" type="sibTrans" cxnId="{E91E75BB-2C69-4B15-B9D6-42FBF6702F93}">
      <dgm:prSet/>
      <dgm:spPr/>
      <dgm:t>
        <a:bodyPr/>
        <a:lstStyle/>
        <a:p>
          <a:endParaRPr lang="ru-RU"/>
        </a:p>
      </dgm:t>
    </dgm:pt>
    <dgm:pt modelId="{4CC13784-1CDF-4305-A4FF-D6D147C11D4E}">
      <dgm:prSet phldrT="[Текст]" custT="1"/>
      <dgm:spPr/>
      <dgm:t>
        <a:bodyPr/>
        <a:lstStyle/>
        <a:p>
          <a:r>
            <a:rPr lang="ru-RU" sz="2000" dirty="0" smtClean="0"/>
            <a:t>4</a:t>
          </a:r>
          <a:endParaRPr lang="ru-RU" sz="2000" dirty="0"/>
        </a:p>
      </dgm:t>
    </dgm:pt>
    <dgm:pt modelId="{30E2240F-81D1-444E-9995-A7B1797E74BA}" type="parTrans" cxnId="{D21B6573-E66E-4379-9946-59DCBD9030D4}">
      <dgm:prSet/>
      <dgm:spPr/>
      <dgm:t>
        <a:bodyPr/>
        <a:lstStyle/>
        <a:p>
          <a:endParaRPr lang="ru-RU"/>
        </a:p>
      </dgm:t>
    </dgm:pt>
    <dgm:pt modelId="{E4FC4328-65BF-49EA-99E8-553E3D544361}" type="sibTrans" cxnId="{D21B6573-E66E-4379-9946-59DCBD9030D4}">
      <dgm:prSet/>
      <dgm:spPr/>
      <dgm:t>
        <a:bodyPr/>
        <a:lstStyle/>
        <a:p>
          <a:endParaRPr lang="ru-RU"/>
        </a:p>
      </dgm:t>
    </dgm:pt>
    <dgm:pt modelId="{D88CD126-2B05-43EE-B03F-CDA382B99714}">
      <dgm:prSet custT="1"/>
      <dgm:spPr/>
      <dgm:t>
        <a:bodyPr/>
        <a:lstStyle/>
        <a:p>
          <a:r>
            <a:rPr lang="ru-RU" sz="1400" dirty="0" smtClean="0"/>
            <a:t>Обследование в ПМПК</a:t>
          </a:r>
          <a:endParaRPr lang="ru-RU" sz="1400" dirty="0"/>
        </a:p>
      </dgm:t>
    </dgm:pt>
    <dgm:pt modelId="{975C9039-F32F-435B-8E15-255EDC15A390}" type="parTrans" cxnId="{CBBA99C4-B0D2-4B55-8345-661EC1B9F6C7}">
      <dgm:prSet/>
      <dgm:spPr/>
      <dgm:t>
        <a:bodyPr/>
        <a:lstStyle/>
        <a:p>
          <a:endParaRPr lang="ru-RU"/>
        </a:p>
      </dgm:t>
    </dgm:pt>
    <dgm:pt modelId="{F25F0C85-57A8-4FB1-A9CC-A049CA033DD4}" type="sibTrans" cxnId="{CBBA99C4-B0D2-4B55-8345-661EC1B9F6C7}">
      <dgm:prSet/>
      <dgm:spPr/>
      <dgm:t>
        <a:bodyPr/>
        <a:lstStyle/>
        <a:p>
          <a:endParaRPr lang="ru-RU"/>
        </a:p>
      </dgm:t>
    </dgm:pt>
    <dgm:pt modelId="{6CCDB6A6-EEFC-48AC-B7B8-E9BD1BEFDD74}">
      <dgm:prSet custT="1"/>
      <dgm:spPr/>
      <dgm:t>
        <a:bodyPr/>
        <a:lstStyle/>
        <a:p>
          <a:r>
            <a:rPr lang="ru-RU" sz="1400" dirty="0" smtClean="0"/>
            <a:t>Выводы о наличии (отсутствии) у ребенка особенностей в развитии и (или) отклонений в поведении</a:t>
          </a:r>
          <a:endParaRPr lang="ru-RU" sz="1400" dirty="0"/>
        </a:p>
      </dgm:t>
    </dgm:pt>
    <dgm:pt modelId="{0AF507B1-BA36-4A05-9906-21A8FE9CB848}" type="parTrans" cxnId="{802CA4E0-B4EE-4295-A923-21A2C9F49024}">
      <dgm:prSet/>
      <dgm:spPr/>
      <dgm:t>
        <a:bodyPr/>
        <a:lstStyle/>
        <a:p>
          <a:endParaRPr lang="ru-RU"/>
        </a:p>
      </dgm:t>
    </dgm:pt>
    <dgm:pt modelId="{2D672ADC-0FA0-49B5-855D-489AB852F8CE}" type="sibTrans" cxnId="{802CA4E0-B4EE-4295-A923-21A2C9F49024}">
      <dgm:prSet/>
      <dgm:spPr/>
      <dgm:t>
        <a:bodyPr/>
        <a:lstStyle/>
        <a:p>
          <a:endParaRPr lang="ru-RU"/>
        </a:p>
      </dgm:t>
    </dgm:pt>
    <dgm:pt modelId="{13139FD7-769E-4E8F-9A49-40FEC7D5688B}">
      <dgm:prSet custT="1"/>
      <dgm:spPr/>
      <dgm:t>
        <a:bodyPr/>
        <a:lstStyle/>
        <a:p>
          <a:r>
            <a:rPr lang="ru-RU" sz="1400" dirty="0" smtClean="0"/>
            <a:t>Рекомендации специалистов ПМПК </a:t>
          </a:r>
          <a:endParaRPr lang="ru-RU" sz="1400" dirty="0"/>
        </a:p>
      </dgm:t>
    </dgm:pt>
    <dgm:pt modelId="{AAF39F16-62AE-4EB0-B2B3-0E5F6727D969}" type="parTrans" cxnId="{45C8B428-4E99-4104-B1BC-49FABBE36105}">
      <dgm:prSet/>
      <dgm:spPr/>
      <dgm:t>
        <a:bodyPr/>
        <a:lstStyle/>
        <a:p>
          <a:endParaRPr lang="ru-RU"/>
        </a:p>
      </dgm:t>
    </dgm:pt>
    <dgm:pt modelId="{6DBD46F4-8959-4EB6-B2E0-CD92893860E3}" type="sibTrans" cxnId="{45C8B428-4E99-4104-B1BC-49FABBE36105}">
      <dgm:prSet/>
      <dgm:spPr/>
      <dgm:t>
        <a:bodyPr/>
        <a:lstStyle/>
        <a:p>
          <a:endParaRPr lang="ru-RU"/>
        </a:p>
      </dgm:t>
    </dgm:pt>
    <dgm:pt modelId="{4BE88BA3-5104-42BD-A67A-A59D9FC02D70}">
      <dgm:prSet custT="1"/>
      <dgm:spPr/>
      <dgm:t>
        <a:bodyPr/>
        <a:lstStyle/>
        <a:p>
          <a:r>
            <a:rPr lang="ru-RU" sz="1400" dirty="0" smtClean="0"/>
            <a:t>Заключение ПМПК (носит рекомендательный характер для родителей, но обязателен для исполнения по предъявлению в сфере образования </a:t>
          </a:r>
          <a:endParaRPr lang="ru-RU" sz="1400" dirty="0"/>
        </a:p>
      </dgm:t>
    </dgm:pt>
    <dgm:pt modelId="{5CE3AD9C-41BA-45DE-9A71-E34797A64F0F}" type="parTrans" cxnId="{C1C111DC-8070-43DE-A55B-29DA1F6B88A8}">
      <dgm:prSet/>
      <dgm:spPr/>
      <dgm:t>
        <a:bodyPr/>
        <a:lstStyle/>
        <a:p>
          <a:endParaRPr lang="ru-RU"/>
        </a:p>
      </dgm:t>
    </dgm:pt>
    <dgm:pt modelId="{6D1DC651-A118-46EF-A1D2-442E5F81D1B8}" type="sibTrans" cxnId="{C1C111DC-8070-43DE-A55B-29DA1F6B88A8}">
      <dgm:prSet/>
      <dgm:spPr/>
      <dgm:t>
        <a:bodyPr/>
        <a:lstStyle/>
        <a:p>
          <a:endParaRPr lang="ru-RU"/>
        </a:p>
      </dgm:t>
    </dgm:pt>
    <dgm:pt modelId="{61B0791B-AC20-4627-8E32-B795225E7B6B}" type="pres">
      <dgm:prSet presAssocID="{46B5C3B0-27C4-4363-8449-FD9A3E03D7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A02051-5870-4B66-B10A-6104F94B4817}" type="pres">
      <dgm:prSet presAssocID="{C0983E3F-7689-4A75-89A4-CB7C01C84845}" presName="composite" presStyleCnt="0"/>
      <dgm:spPr/>
    </dgm:pt>
    <dgm:pt modelId="{292D2972-8A65-4D1E-9D89-546EDA5977B0}" type="pres">
      <dgm:prSet presAssocID="{C0983E3F-7689-4A75-89A4-CB7C01C8484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C97AC-D9D6-4D1E-97DB-61E94CC62D16}" type="pres">
      <dgm:prSet presAssocID="{C0983E3F-7689-4A75-89A4-CB7C01C8484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2474B-18A2-442E-9795-8F64EF5A32C6}" type="pres">
      <dgm:prSet presAssocID="{63F20CD1-3872-4AB8-ADD5-F1EE10A688E0}" presName="sp" presStyleCnt="0"/>
      <dgm:spPr/>
    </dgm:pt>
    <dgm:pt modelId="{9B2D792A-955C-4BAE-A7AF-A146BC0EAC21}" type="pres">
      <dgm:prSet presAssocID="{F2696F6D-5760-490A-B84E-92DCE8484EA1}" presName="composite" presStyleCnt="0"/>
      <dgm:spPr/>
    </dgm:pt>
    <dgm:pt modelId="{41D0C664-41A5-4081-BAC3-2C9C9F60B513}" type="pres">
      <dgm:prSet presAssocID="{F2696F6D-5760-490A-B84E-92DCE8484E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D4C76-ECB9-4AEA-8B38-352620B70733}" type="pres">
      <dgm:prSet presAssocID="{F2696F6D-5760-490A-B84E-92DCE8484EA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832FC-6E90-46F5-B652-FA8DCAFB4C04}" type="pres">
      <dgm:prSet presAssocID="{CBC7886D-6111-4DCD-BD11-28D254BF62F8}" presName="sp" presStyleCnt="0"/>
      <dgm:spPr/>
    </dgm:pt>
    <dgm:pt modelId="{76FB4D26-F884-4135-8A5B-8EB8CEEDFA7F}" type="pres">
      <dgm:prSet presAssocID="{348C0DE0-A861-420A-AC99-AC67E9EDF886}" presName="composite" presStyleCnt="0"/>
      <dgm:spPr/>
    </dgm:pt>
    <dgm:pt modelId="{0D7AC786-6937-4731-A428-309F8770EC32}" type="pres">
      <dgm:prSet presAssocID="{348C0DE0-A861-420A-AC99-AC67E9EDF88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922B1-4A63-4621-A9DC-D4576E8180B6}" type="pres">
      <dgm:prSet presAssocID="{348C0DE0-A861-420A-AC99-AC67E9EDF88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86C28-E3F5-47D4-A09A-5C73052554F6}" type="pres">
      <dgm:prSet presAssocID="{FC577D68-1F6F-40B7-8D88-CEA5D69A7F31}" presName="sp" presStyleCnt="0"/>
      <dgm:spPr/>
    </dgm:pt>
    <dgm:pt modelId="{47707BD3-68BB-4D6F-B079-72032DDCA03B}" type="pres">
      <dgm:prSet presAssocID="{4CC13784-1CDF-4305-A4FF-D6D147C11D4E}" presName="composite" presStyleCnt="0"/>
      <dgm:spPr/>
    </dgm:pt>
    <dgm:pt modelId="{C0B04743-DD6A-459F-B622-BC9917C03B3D}" type="pres">
      <dgm:prSet presAssocID="{4CC13784-1CDF-4305-A4FF-D6D147C11D4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7E887-72DC-4C0F-93D2-3A6BE04B947B}" type="pres">
      <dgm:prSet presAssocID="{4CC13784-1CDF-4305-A4FF-D6D147C11D4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AB0ECD-C92A-4E1D-B4C7-01DEAF8BCAD6}" type="presOf" srcId="{32F51331-A5CA-41CD-9112-0F46AEEF991E}" destId="{EAFC97AC-D9D6-4D1E-97DB-61E94CC62D16}" srcOrd="0" destOrd="1" presId="urn:microsoft.com/office/officeart/2005/8/layout/chevron2"/>
    <dgm:cxn modelId="{E91E75BB-2C69-4B15-B9D6-42FBF6702F93}" srcId="{F96411FF-0FB7-4FA8-9E4E-C39AC08A7E30}" destId="{3364468E-C2FD-40B5-9BDC-F7B40EB75044}" srcOrd="0" destOrd="0" parTransId="{F1ECCA51-77BE-4E49-A7EA-CCA6212100A3}" sibTransId="{8383D105-2DA7-46D2-B4D2-EBD270613C22}"/>
    <dgm:cxn modelId="{CBBA99C4-B0D2-4B55-8345-661EC1B9F6C7}" srcId="{348C0DE0-A861-420A-AC99-AC67E9EDF886}" destId="{D88CD126-2B05-43EE-B03F-CDA382B99714}" srcOrd="0" destOrd="0" parTransId="{975C9039-F32F-435B-8E15-255EDC15A390}" sibTransId="{F25F0C85-57A8-4FB1-A9CC-A049CA033DD4}"/>
    <dgm:cxn modelId="{8B582DBE-EF5A-4E4E-B17A-0ACCB5B4122F}" srcId="{46B5C3B0-27C4-4363-8449-FD9A3E03D741}" destId="{C0983E3F-7689-4A75-89A4-CB7C01C84845}" srcOrd="0" destOrd="0" parTransId="{58B232FD-F2EA-401E-99C9-06FD2C9492FB}" sibTransId="{63F20CD1-3872-4AB8-ADD5-F1EE10A688E0}"/>
    <dgm:cxn modelId="{C1C111DC-8070-43DE-A55B-29DA1F6B88A8}" srcId="{4CC13784-1CDF-4305-A4FF-D6D147C11D4E}" destId="{4BE88BA3-5104-42BD-A67A-A59D9FC02D70}" srcOrd="0" destOrd="0" parTransId="{5CE3AD9C-41BA-45DE-9A71-E34797A64F0F}" sibTransId="{6D1DC651-A118-46EF-A1D2-442E5F81D1B8}"/>
    <dgm:cxn modelId="{3663E8AC-F2BD-45FA-A86C-80FF02FE93C8}" type="presOf" srcId="{3364468E-C2FD-40B5-9BDC-F7B40EB75044}" destId="{E52D4C76-ECB9-4AEA-8B38-352620B70733}" srcOrd="0" destOrd="1" presId="urn:microsoft.com/office/officeart/2005/8/layout/chevron2"/>
    <dgm:cxn modelId="{05F4D1A2-6FB0-479A-9DC6-8C3F8ACDCA67}" type="presOf" srcId="{13139FD7-769E-4E8F-9A49-40FEC7D5688B}" destId="{8F7922B1-4A63-4621-A9DC-D4576E8180B6}" srcOrd="0" destOrd="2" presId="urn:microsoft.com/office/officeart/2005/8/layout/chevron2"/>
    <dgm:cxn modelId="{4600F034-8638-4478-BDC5-7F3D5ECA0C7F}" type="presOf" srcId="{D88CD126-2B05-43EE-B03F-CDA382B99714}" destId="{8F7922B1-4A63-4621-A9DC-D4576E8180B6}" srcOrd="0" destOrd="0" presId="urn:microsoft.com/office/officeart/2005/8/layout/chevron2"/>
    <dgm:cxn modelId="{98925FF3-D9C5-4B50-A497-E924EE643A31}" type="presOf" srcId="{F2696F6D-5760-490A-B84E-92DCE8484EA1}" destId="{41D0C664-41A5-4081-BAC3-2C9C9F60B513}" srcOrd="0" destOrd="0" presId="urn:microsoft.com/office/officeart/2005/8/layout/chevron2"/>
    <dgm:cxn modelId="{36A09B6F-3E65-4857-8835-E2DEFBD92696}" type="presOf" srcId="{348C0DE0-A861-420A-AC99-AC67E9EDF886}" destId="{0D7AC786-6937-4731-A428-309F8770EC32}" srcOrd="0" destOrd="0" presId="urn:microsoft.com/office/officeart/2005/8/layout/chevron2"/>
    <dgm:cxn modelId="{02A0046B-0226-43C0-AB35-19477794B5A3}" type="presOf" srcId="{F96411FF-0FB7-4FA8-9E4E-C39AC08A7E30}" destId="{E52D4C76-ECB9-4AEA-8B38-352620B70733}" srcOrd="0" destOrd="0" presId="urn:microsoft.com/office/officeart/2005/8/layout/chevron2"/>
    <dgm:cxn modelId="{02D08943-3463-4E5A-B486-44D63D90E31F}" type="presOf" srcId="{6CCDB6A6-EEFC-48AC-B7B8-E9BD1BEFDD74}" destId="{8F7922B1-4A63-4621-A9DC-D4576E8180B6}" srcOrd="0" destOrd="1" presId="urn:microsoft.com/office/officeart/2005/8/layout/chevron2"/>
    <dgm:cxn modelId="{BEC3D9AF-7809-4300-9750-99807AD54276}" type="presOf" srcId="{4CC13784-1CDF-4305-A4FF-D6D147C11D4E}" destId="{C0B04743-DD6A-459F-B622-BC9917C03B3D}" srcOrd="0" destOrd="0" presId="urn:microsoft.com/office/officeart/2005/8/layout/chevron2"/>
    <dgm:cxn modelId="{6E763067-03AF-4574-A772-27F43F0A67FA}" srcId="{F2696F6D-5760-490A-B84E-92DCE8484EA1}" destId="{F96411FF-0FB7-4FA8-9E4E-C39AC08A7E30}" srcOrd="0" destOrd="0" parTransId="{C2647831-AB9D-400B-BF2B-F0F23DE72725}" sibTransId="{4DB2089E-AF3B-4963-97C0-60620E81807B}"/>
    <dgm:cxn modelId="{51057598-404D-4E29-8C79-E89E450D790E}" srcId="{46B5C3B0-27C4-4363-8449-FD9A3E03D741}" destId="{348C0DE0-A861-420A-AC99-AC67E9EDF886}" srcOrd="2" destOrd="0" parTransId="{C7A0EEDA-F8D7-469B-AB50-CD5375E95D2C}" sibTransId="{FC577D68-1F6F-40B7-8D88-CEA5D69A7F31}"/>
    <dgm:cxn modelId="{45C8B428-4E99-4104-B1BC-49FABBE36105}" srcId="{D88CD126-2B05-43EE-B03F-CDA382B99714}" destId="{13139FD7-769E-4E8F-9A49-40FEC7D5688B}" srcOrd="1" destOrd="0" parTransId="{AAF39F16-62AE-4EB0-B2B3-0E5F6727D969}" sibTransId="{6DBD46F4-8959-4EB6-B2E0-CD92893860E3}"/>
    <dgm:cxn modelId="{623C4313-5D27-47B9-90FD-F2C54A612984}" srcId="{32F51331-A5CA-41CD-9112-0F46AEEF991E}" destId="{D7E5D5B9-2439-490D-937F-64F446576DC4}" srcOrd="0" destOrd="0" parTransId="{187AD499-26F3-4425-8176-8BB28CFAC99A}" sibTransId="{668C5D26-D942-4B49-B11E-4B804204FBA9}"/>
    <dgm:cxn modelId="{B3CC15CE-8FC5-40F8-80A8-5B6BB54C5F2F}" type="presOf" srcId="{57A4C865-16CC-4859-B680-4446B92DD025}" destId="{EAFC97AC-D9D6-4D1E-97DB-61E94CC62D16}" srcOrd="0" destOrd="0" presId="urn:microsoft.com/office/officeart/2005/8/layout/chevron2"/>
    <dgm:cxn modelId="{D21B6573-E66E-4379-9946-59DCBD9030D4}" srcId="{46B5C3B0-27C4-4363-8449-FD9A3E03D741}" destId="{4CC13784-1CDF-4305-A4FF-D6D147C11D4E}" srcOrd="3" destOrd="0" parTransId="{30E2240F-81D1-444E-9995-A7B1797E74BA}" sibTransId="{E4FC4328-65BF-49EA-99E8-553E3D544361}"/>
    <dgm:cxn modelId="{DD484F95-05E2-4C18-B221-0FB0045E039A}" type="presOf" srcId="{46B5C3B0-27C4-4363-8449-FD9A3E03D741}" destId="{61B0791B-AC20-4627-8E32-B795225E7B6B}" srcOrd="0" destOrd="0" presId="urn:microsoft.com/office/officeart/2005/8/layout/chevron2"/>
    <dgm:cxn modelId="{167C00FA-577D-4D8F-AF3A-D4A26F2AA69D}" srcId="{46B5C3B0-27C4-4363-8449-FD9A3E03D741}" destId="{F2696F6D-5760-490A-B84E-92DCE8484EA1}" srcOrd="1" destOrd="0" parTransId="{0B758DF0-F634-4413-AC01-3794A3F30AE1}" sibTransId="{CBC7886D-6111-4DCD-BD11-28D254BF62F8}"/>
    <dgm:cxn modelId="{E1A446BB-0380-4926-89F9-3538D14D3E4E}" type="presOf" srcId="{C0983E3F-7689-4A75-89A4-CB7C01C84845}" destId="{292D2972-8A65-4D1E-9D89-546EDA5977B0}" srcOrd="0" destOrd="0" presId="urn:microsoft.com/office/officeart/2005/8/layout/chevron2"/>
    <dgm:cxn modelId="{3F688DB2-FC38-4055-9F90-3E89C8BCD10F}" srcId="{C0983E3F-7689-4A75-89A4-CB7C01C84845}" destId="{57A4C865-16CC-4859-B680-4446B92DD025}" srcOrd="0" destOrd="0" parTransId="{0EEF6435-5E56-4535-8E08-39F1B8290AB9}" sibTransId="{D12A5EF8-1422-4EC4-8EBE-41615291D9E4}"/>
    <dgm:cxn modelId="{1C2B1FA7-3CEC-44BD-B187-445D83F9A747}" srcId="{C0983E3F-7689-4A75-89A4-CB7C01C84845}" destId="{32F51331-A5CA-41CD-9112-0F46AEEF991E}" srcOrd="1" destOrd="0" parTransId="{CF3B9859-479B-4517-9FEE-F89F2BFBFC3C}" sibTransId="{DBF735DA-294D-4FD9-A3ED-349613B940EF}"/>
    <dgm:cxn modelId="{5E438CAD-DC9C-4730-BCA3-E2D533DF9521}" type="presOf" srcId="{D7E5D5B9-2439-490D-937F-64F446576DC4}" destId="{EAFC97AC-D9D6-4D1E-97DB-61E94CC62D16}" srcOrd="0" destOrd="2" presId="urn:microsoft.com/office/officeart/2005/8/layout/chevron2"/>
    <dgm:cxn modelId="{802CA4E0-B4EE-4295-A923-21A2C9F49024}" srcId="{D88CD126-2B05-43EE-B03F-CDA382B99714}" destId="{6CCDB6A6-EEFC-48AC-B7B8-E9BD1BEFDD74}" srcOrd="0" destOrd="0" parTransId="{0AF507B1-BA36-4A05-9906-21A8FE9CB848}" sibTransId="{2D672ADC-0FA0-49B5-855D-489AB852F8CE}"/>
    <dgm:cxn modelId="{CE145F15-1A9B-42E5-BC26-FFAC3B4DE6FA}" type="presOf" srcId="{4BE88BA3-5104-42BD-A67A-A59D9FC02D70}" destId="{9737E887-72DC-4C0F-93D2-3A6BE04B947B}" srcOrd="0" destOrd="0" presId="urn:microsoft.com/office/officeart/2005/8/layout/chevron2"/>
    <dgm:cxn modelId="{F2E0B92D-0F6C-423E-978F-D4BD7106BD16}" type="presParOf" srcId="{61B0791B-AC20-4627-8E32-B795225E7B6B}" destId="{ADA02051-5870-4B66-B10A-6104F94B4817}" srcOrd="0" destOrd="0" presId="urn:microsoft.com/office/officeart/2005/8/layout/chevron2"/>
    <dgm:cxn modelId="{08BADEAD-B4E4-4A17-B26D-27BCBB000D23}" type="presParOf" srcId="{ADA02051-5870-4B66-B10A-6104F94B4817}" destId="{292D2972-8A65-4D1E-9D89-546EDA5977B0}" srcOrd="0" destOrd="0" presId="urn:microsoft.com/office/officeart/2005/8/layout/chevron2"/>
    <dgm:cxn modelId="{43343363-689D-4030-8B13-3B63A4D40FE1}" type="presParOf" srcId="{ADA02051-5870-4B66-B10A-6104F94B4817}" destId="{EAFC97AC-D9D6-4D1E-97DB-61E94CC62D16}" srcOrd="1" destOrd="0" presId="urn:microsoft.com/office/officeart/2005/8/layout/chevron2"/>
    <dgm:cxn modelId="{F69D2189-06A9-493C-A81F-196999E5BDDB}" type="presParOf" srcId="{61B0791B-AC20-4627-8E32-B795225E7B6B}" destId="{37F2474B-18A2-442E-9795-8F64EF5A32C6}" srcOrd="1" destOrd="0" presId="urn:microsoft.com/office/officeart/2005/8/layout/chevron2"/>
    <dgm:cxn modelId="{81A924DA-4C8F-4A66-8714-A0F52D8655E7}" type="presParOf" srcId="{61B0791B-AC20-4627-8E32-B795225E7B6B}" destId="{9B2D792A-955C-4BAE-A7AF-A146BC0EAC21}" srcOrd="2" destOrd="0" presId="urn:microsoft.com/office/officeart/2005/8/layout/chevron2"/>
    <dgm:cxn modelId="{75103135-682F-459B-805F-16CD73E89E76}" type="presParOf" srcId="{9B2D792A-955C-4BAE-A7AF-A146BC0EAC21}" destId="{41D0C664-41A5-4081-BAC3-2C9C9F60B513}" srcOrd="0" destOrd="0" presId="urn:microsoft.com/office/officeart/2005/8/layout/chevron2"/>
    <dgm:cxn modelId="{61BA2961-E21E-4FB5-B7C4-A595B450D9CF}" type="presParOf" srcId="{9B2D792A-955C-4BAE-A7AF-A146BC0EAC21}" destId="{E52D4C76-ECB9-4AEA-8B38-352620B70733}" srcOrd="1" destOrd="0" presId="urn:microsoft.com/office/officeart/2005/8/layout/chevron2"/>
    <dgm:cxn modelId="{22EA3678-7731-4DD9-973B-D5E0EFF30244}" type="presParOf" srcId="{61B0791B-AC20-4627-8E32-B795225E7B6B}" destId="{0DA832FC-6E90-46F5-B652-FA8DCAFB4C04}" srcOrd="3" destOrd="0" presId="urn:microsoft.com/office/officeart/2005/8/layout/chevron2"/>
    <dgm:cxn modelId="{8FB39729-ABAE-45F5-8A3C-2813D772658C}" type="presParOf" srcId="{61B0791B-AC20-4627-8E32-B795225E7B6B}" destId="{76FB4D26-F884-4135-8A5B-8EB8CEEDFA7F}" srcOrd="4" destOrd="0" presId="urn:microsoft.com/office/officeart/2005/8/layout/chevron2"/>
    <dgm:cxn modelId="{EBB5E41A-D1DD-4D67-A5B5-6AC901B9C5D4}" type="presParOf" srcId="{76FB4D26-F884-4135-8A5B-8EB8CEEDFA7F}" destId="{0D7AC786-6937-4731-A428-309F8770EC32}" srcOrd="0" destOrd="0" presId="urn:microsoft.com/office/officeart/2005/8/layout/chevron2"/>
    <dgm:cxn modelId="{17B8D09C-F640-44D0-B156-5E0E3B972E73}" type="presParOf" srcId="{76FB4D26-F884-4135-8A5B-8EB8CEEDFA7F}" destId="{8F7922B1-4A63-4621-A9DC-D4576E8180B6}" srcOrd="1" destOrd="0" presId="urn:microsoft.com/office/officeart/2005/8/layout/chevron2"/>
    <dgm:cxn modelId="{57317F6F-5D81-44A7-9603-2D5317B0EC42}" type="presParOf" srcId="{61B0791B-AC20-4627-8E32-B795225E7B6B}" destId="{22786C28-E3F5-47D4-A09A-5C73052554F6}" srcOrd="5" destOrd="0" presId="urn:microsoft.com/office/officeart/2005/8/layout/chevron2"/>
    <dgm:cxn modelId="{CADFB9EA-B411-48D8-A576-B58A229399FF}" type="presParOf" srcId="{61B0791B-AC20-4627-8E32-B795225E7B6B}" destId="{47707BD3-68BB-4D6F-B079-72032DDCA03B}" srcOrd="6" destOrd="0" presId="urn:microsoft.com/office/officeart/2005/8/layout/chevron2"/>
    <dgm:cxn modelId="{44F17A7D-8D88-42C1-B32D-C7186501A1AD}" type="presParOf" srcId="{47707BD3-68BB-4D6F-B079-72032DDCA03B}" destId="{C0B04743-DD6A-459F-B622-BC9917C03B3D}" srcOrd="0" destOrd="0" presId="urn:microsoft.com/office/officeart/2005/8/layout/chevron2"/>
    <dgm:cxn modelId="{834BF906-03C1-4A87-817F-1B80F8685AD7}" type="presParOf" srcId="{47707BD3-68BB-4D6F-B079-72032DDCA03B}" destId="{9737E887-72DC-4C0F-93D2-3A6BE04B94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D2972-8A65-4D1E-9D89-546EDA5977B0}">
      <dsp:nvSpPr>
        <dsp:cNvPr id="0" name=""/>
        <dsp:cNvSpPr/>
      </dsp:nvSpPr>
      <dsp:spPr>
        <a:xfrm rot="5400000">
          <a:off x="-215819" y="221830"/>
          <a:ext cx="1438799" cy="10071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2" y="509590"/>
        <a:ext cx="1007159" cy="431640"/>
      </dsp:txXfrm>
    </dsp:sp>
    <dsp:sp modelId="{EAFC97AC-D9D6-4D1E-97DB-61E94CC62D16}">
      <dsp:nvSpPr>
        <dsp:cNvPr id="0" name=""/>
        <dsp:cNvSpPr/>
      </dsp:nvSpPr>
      <dsp:spPr>
        <a:xfrm rot="5400000">
          <a:off x="5155512" y="-4142343"/>
          <a:ext cx="935219" cy="9231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Согласие родителей (законных представителей)</a:t>
          </a:r>
          <a:endParaRPr lang="ru-RU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Согласие ребенка, достигшего возраста 15 лет</a:t>
          </a:r>
          <a:endParaRPr lang="ru-RU" sz="1400" kern="1200" dirty="0"/>
        </a:p>
        <a:p>
          <a:pPr marL="0" marR="0" lvl="2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Направление от организации-инициатора (образовательной, медицинской, социального обслуживания) + письменное заявление родителей (законных представителей)</a:t>
          </a:r>
          <a:endParaRPr lang="ru-RU" sz="1400" kern="1200" dirty="0"/>
        </a:p>
      </dsp:txBody>
      <dsp:txXfrm rot="-5400000">
        <a:off x="1007159" y="51664"/>
        <a:ext cx="9186272" cy="843911"/>
      </dsp:txXfrm>
    </dsp:sp>
    <dsp:sp modelId="{41D0C664-41A5-4081-BAC3-2C9C9F60B513}">
      <dsp:nvSpPr>
        <dsp:cNvPr id="0" name=""/>
        <dsp:cNvSpPr/>
      </dsp:nvSpPr>
      <dsp:spPr>
        <a:xfrm rot="5400000">
          <a:off x="-215819" y="1516126"/>
          <a:ext cx="1438799" cy="10071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2" y="1803886"/>
        <a:ext cx="1007159" cy="431640"/>
      </dsp:txXfrm>
    </dsp:sp>
    <dsp:sp modelId="{E52D4C76-ECB9-4AEA-8B38-352620B70733}">
      <dsp:nvSpPr>
        <dsp:cNvPr id="0" name=""/>
        <dsp:cNvSpPr/>
      </dsp:nvSpPr>
      <dsp:spPr>
        <a:xfrm rot="5400000">
          <a:off x="5155512" y="-2848046"/>
          <a:ext cx="935219" cy="9231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Запись на обследование в ПМПК (осуществляется при подаче документов)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Информирование о месте, времени и порядке обследования</a:t>
          </a:r>
          <a:endParaRPr lang="ru-RU" sz="1400" kern="1200" dirty="0"/>
        </a:p>
      </dsp:txBody>
      <dsp:txXfrm rot="-5400000">
        <a:off x="1007159" y="1345961"/>
        <a:ext cx="9186272" cy="843911"/>
      </dsp:txXfrm>
    </dsp:sp>
    <dsp:sp modelId="{0D7AC786-6937-4731-A428-309F8770EC32}">
      <dsp:nvSpPr>
        <dsp:cNvPr id="0" name=""/>
        <dsp:cNvSpPr/>
      </dsp:nvSpPr>
      <dsp:spPr>
        <a:xfrm rot="5400000">
          <a:off x="-215819" y="2810423"/>
          <a:ext cx="1438799" cy="10071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2" y="3098183"/>
        <a:ext cx="1007159" cy="431640"/>
      </dsp:txXfrm>
    </dsp:sp>
    <dsp:sp modelId="{8F7922B1-4A63-4621-A9DC-D4576E8180B6}">
      <dsp:nvSpPr>
        <dsp:cNvPr id="0" name=""/>
        <dsp:cNvSpPr/>
      </dsp:nvSpPr>
      <dsp:spPr>
        <a:xfrm rot="5400000">
          <a:off x="5155512" y="-1553749"/>
          <a:ext cx="935219" cy="9231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Обследование в ПМПК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Выводы о наличии (отсутствии) у ребенка особенностей в развитии и (или) отклонений в поведении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Рекомендации специалистов ПМПК </a:t>
          </a:r>
          <a:endParaRPr lang="ru-RU" sz="1400" kern="1200" dirty="0"/>
        </a:p>
      </dsp:txBody>
      <dsp:txXfrm rot="-5400000">
        <a:off x="1007159" y="2640258"/>
        <a:ext cx="9186272" cy="843911"/>
      </dsp:txXfrm>
    </dsp:sp>
    <dsp:sp modelId="{C0B04743-DD6A-459F-B622-BC9917C03B3D}">
      <dsp:nvSpPr>
        <dsp:cNvPr id="0" name=""/>
        <dsp:cNvSpPr/>
      </dsp:nvSpPr>
      <dsp:spPr>
        <a:xfrm rot="5400000">
          <a:off x="-215819" y="4104720"/>
          <a:ext cx="1438799" cy="10071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-5400000">
        <a:off x="2" y="4392480"/>
        <a:ext cx="1007159" cy="431640"/>
      </dsp:txXfrm>
    </dsp:sp>
    <dsp:sp modelId="{9737E887-72DC-4C0F-93D2-3A6BE04B947B}">
      <dsp:nvSpPr>
        <dsp:cNvPr id="0" name=""/>
        <dsp:cNvSpPr/>
      </dsp:nvSpPr>
      <dsp:spPr>
        <a:xfrm rot="5400000">
          <a:off x="5155512" y="-259453"/>
          <a:ext cx="935219" cy="9231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Заключение ПМПК (носит рекомендательный характер для родителей, но обязателен для исполнения по предъявлению в сфере образования </a:t>
          </a:r>
          <a:endParaRPr lang="ru-RU" sz="1400" kern="1200" dirty="0"/>
        </a:p>
      </dsp:txBody>
      <dsp:txXfrm rot="-5400000">
        <a:off x="1007159" y="3934554"/>
        <a:ext cx="9186272" cy="843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E485C-2FC9-45AE-B024-4A1D8C63A5E3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F6151-BE3B-432D-A3D3-38EE468C07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62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8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72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7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304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58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529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2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9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6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5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4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63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1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5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15F8-0D30-4668-A2D5-D095F951684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A26C72-8205-4776-AD94-600320C7C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0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pmpk@bk.ru" TargetMode="External"/><Relationship Id="rId2" Type="http://schemas.openxmlformats.org/officeDocument/2006/relationships/hyperlink" Target="http://psycentre26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6974" y="1215321"/>
            <a:ext cx="7315200" cy="27886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Деятельность ПМПК в современных условиях развития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21611" y="4973782"/>
            <a:ext cx="4641273" cy="984936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/>
              <a:t>Заведующая </a:t>
            </a:r>
            <a:r>
              <a:rPr lang="ru-RU" sz="2000" dirty="0" smtClean="0"/>
              <a:t>центральной ПМПК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/>
              <a:t>ГБОУ «Краевой психологический центр»</a:t>
            </a:r>
          </a:p>
          <a:p>
            <a:pPr algn="r">
              <a:spcBef>
                <a:spcPts val="0"/>
              </a:spcBef>
            </a:pPr>
            <a:endParaRPr lang="ru-RU" sz="2000" dirty="0" smtClean="0"/>
          </a:p>
          <a:p>
            <a:pPr algn="r">
              <a:spcBef>
                <a:spcPts val="0"/>
              </a:spcBef>
            </a:pPr>
            <a:r>
              <a:rPr lang="ru-RU" sz="2000" dirty="0" smtClean="0"/>
              <a:t>Баракова </a:t>
            </a:r>
            <a:r>
              <a:rPr lang="ru-RU" sz="2000" dirty="0" smtClean="0"/>
              <a:t>Елена Ивановна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77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12618"/>
            <a:ext cx="9800503" cy="9836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Специальные условия для получения образования обучающимися с ОВЗ (ст. 79 ФЗ «Об образовании»):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7274" y="1911927"/>
            <a:ext cx="8359630" cy="46689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специальные </a:t>
            </a:r>
            <a:r>
              <a:rPr lang="ru-RU" dirty="0"/>
              <a:t>образовательные программы и методы обучения и воспитания;</a:t>
            </a:r>
          </a:p>
          <a:p>
            <a:r>
              <a:rPr lang="ru-RU" dirty="0" smtClean="0"/>
              <a:t>специальные </a:t>
            </a:r>
            <a:r>
              <a:rPr lang="ru-RU" dirty="0"/>
              <a:t>учебники, учебные пособия и дидактические материалы;</a:t>
            </a:r>
          </a:p>
          <a:p>
            <a:r>
              <a:rPr lang="ru-RU" dirty="0" smtClean="0"/>
              <a:t>специальные </a:t>
            </a:r>
            <a:r>
              <a:rPr lang="ru-RU" dirty="0"/>
              <a:t>технические средства обучения коллективного и индивидуального пользования;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услуг ассистента (помощника), оказывающего обучающимся </a:t>
            </a:r>
            <a:r>
              <a:rPr lang="ru-RU" dirty="0" smtClean="0"/>
              <a:t>необходимую техническую </a:t>
            </a:r>
            <a:r>
              <a:rPr lang="ru-RU" dirty="0"/>
              <a:t>помощь;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групповых и индивидуальных коррекционных занятий;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доступа в здания организаций, осуществляющих </a:t>
            </a:r>
            <a:r>
              <a:rPr lang="ru-RU" dirty="0" smtClean="0"/>
              <a:t>образовательную деятельность</a:t>
            </a:r>
            <a:r>
              <a:rPr lang="ru-RU" dirty="0"/>
              <a:t>;</a:t>
            </a:r>
          </a:p>
          <a:p>
            <a:r>
              <a:rPr lang="ru-RU" dirty="0" smtClean="0"/>
              <a:t>и </a:t>
            </a:r>
            <a:r>
              <a:rPr lang="ru-RU" dirty="0"/>
              <a:t>другие условия, без которых невозможно или затруднено освоение </a:t>
            </a:r>
            <a:r>
              <a:rPr lang="ru-RU" dirty="0" smtClean="0"/>
              <a:t>образовательных программ </a:t>
            </a:r>
            <a:r>
              <a:rPr lang="ru-RU" dirty="0"/>
              <a:t>обучающимися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7082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664363"/>
          </a:xfrm>
        </p:spPr>
        <p:txBody>
          <a:bodyPr>
            <a:normAutofit/>
          </a:bodyPr>
          <a:lstStyle/>
          <a:p>
            <a:r>
              <a:rPr lang="ru-RU" dirty="0" smtClean="0"/>
              <a:t>Алгоритм получения заключения ПМПК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571443"/>
              </p:ext>
            </p:extLst>
          </p:nvPr>
        </p:nvGraphicFramePr>
        <p:xfrm>
          <a:off x="1606550" y="1330326"/>
          <a:ext cx="10239086" cy="533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2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333164"/>
            <a:ext cx="9897485" cy="128089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Для проведения обследования ребенка его родители 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ребенка, а также представляют следующие документы: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59527"/>
            <a:ext cx="9353406" cy="48629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заявление </a:t>
            </a:r>
            <a:r>
              <a:rPr lang="ru-RU" dirty="0"/>
              <a:t>о проведении или согласие на проведение обследования ребенка в комиссии;</a:t>
            </a:r>
          </a:p>
          <a:p>
            <a:r>
              <a:rPr lang="ru-RU" dirty="0" smtClean="0"/>
              <a:t>копию </a:t>
            </a:r>
            <a:r>
              <a:rPr lang="ru-RU" dirty="0"/>
              <a:t>паспорта или свидетельства о рождении ребенка (предоставляются с предъявлением оригинала или заверенной в установленном порядке копии);</a:t>
            </a:r>
          </a:p>
          <a:p>
            <a:r>
              <a:rPr lang="ru-RU" dirty="0" smtClean="0"/>
              <a:t>направление </a:t>
            </a:r>
            <a:r>
              <a:rPr lang="ru-RU" dirty="0"/>
              <a:t>образовательной организации, организации, осуществляющей социальное обслуживание, медицинской организации, другой организации (при наличии);</a:t>
            </a:r>
          </a:p>
          <a:p>
            <a:r>
              <a:rPr lang="ru-RU" dirty="0" smtClean="0"/>
              <a:t>заключение </a:t>
            </a:r>
            <a:r>
              <a:rPr lang="ru-RU" dirty="0"/>
              <a:t>(заключения) психолого-медико-педагогического консилиума образовательной организации или специалиста (специалистов), осуществляющего психолого-медико-педагогическое сопровождение обучающихся в образовательной организации (для обучающихся образовательных организаций) (при наличии);</a:t>
            </a:r>
          </a:p>
          <a:p>
            <a:r>
              <a:rPr lang="ru-RU" dirty="0" smtClean="0"/>
              <a:t>заключение </a:t>
            </a:r>
            <a:r>
              <a:rPr lang="ru-RU" dirty="0"/>
              <a:t>(заключения) комиссии о результатах ранее проведенного обследования ребенка (при наличии);</a:t>
            </a:r>
          </a:p>
          <a:p>
            <a:r>
              <a:rPr lang="ru-RU" dirty="0" smtClean="0"/>
              <a:t>подробную </a:t>
            </a:r>
            <a:r>
              <a:rPr lang="ru-RU" dirty="0"/>
              <a:t>выписку из истории развития ребенка с заключениями врачей, наблюдающих ребенка в медицинской организации по месту жительства (регистрации);</a:t>
            </a:r>
          </a:p>
          <a:p>
            <a:r>
              <a:rPr lang="ru-RU" dirty="0" smtClean="0"/>
              <a:t>характеристику </a:t>
            </a:r>
            <a:r>
              <a:rPr lang="ru-RU" dirty="0"/>
              <a:t>обучающегося, выданную образовательной организацией (для обучающихся образовательных организаций);</a:t>
            </a:r>
          </a:p>
          <a:p>
            <a:r>
              <a:rPr lang="ru-RU" dirty="0" smtClean="0"/>
              <a:t>письменные </a:t>
            </a:r>
            <a:r>
              <a:rPr lang="ru-RU" dirty="0"/>
              <a:t>работы по русскому (родному) языку, математике, результаты самостоятельной продуктивной деятельности ребенка.</a:t>
            </a:r>
          </a:p>
          <a:p>
            <a:pPr marL="0" indent="0">
              <a:buNone/>
            </a:pPr>
            <a:r>
              <a:rPr lang="ru-RU" dirty="0"/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ребенке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3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0816" y="665673"/>
            <a:ext cx="8911687" cy="6227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рекомендациях ПМПК определяются: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5927" y="1634836"/>
            <a:ext cx="8382000" cy="4405746"/>
          </a:xfrm>
        </p:spPr>
        <p:txBody>
          <a:bodyPr>
            <a:normAutofit/>
          </a:bodyPr>
          <a:lstStyle/>
          <a:p>
            <a:r>
              <a:rPr lang="ru-RU" dirty="0"/>
              <a:t>образовательная программа и ее </a:t>
            </a:r>
            <a:r>
              <a:rPr lang="ru-RU" dirty="0" smtClean="0"/>
              <a:t>уровень;</a:t>
            </a:r>
            <a:endParaRPr lang="ru-RU" dirty="0"/>
          </a:p>
          <a:p>
            <a:r>
              <a:rPr lang="ru-RU" dirty="0"/>
              <a:t>форма получения </a:t>
            </a:r>
            <a:r>
              <a:rPr lang="ru-RU" dirty="0" smtClean="0"/>
              <a:t>образования;</a:t>
            </a:r>
          </a:p>
          <a:p>
            <a:r>
              <a:rPr lang="ru-RU" dirty="0"/>
              <a:t>необходимость периода динамического </a:t>
            </a:r>
            <a:r>
              <a:rPr lang="ru-RU" dirty="0" smtClean="0"/>
              <a:t>наблюдения;</a:t>
            </a:r>
          </a:p>
          <a:p>
            <a:r>
              <a:rPr lang="ru-RU" dirty="0"/>
              <a:t>необходимость работы специалистов </a:t>
            </a:r>
            <a:r>
              <a:rPr lang="ru-RU" dirty="0" smtClean="0"/>
              <a:t>сопровождения;</a:t>
            </a:r>
          </a:p>
          <a:p>
            <a:pPr lvl="0"/>
            <a:r>
              <a:rPr lang="ru-RU" dirty="0"/>
              <a:t>условия прохождения государственной итоговой аттестации и др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>
                <a:solidFill>
                  <a:schemeClr val="accent1"/>
                </a:solidFill>
              </a:rPr>
              <a:t>ПМПК</a:t>
            </a:r>
            <a:r>
              <a:rPr lang="ru-RU" dirty="0"/>
              <a:t> обозначает </a:t>
            </a:r>
            <a:r>
              <a:rPr lang="ru-RU" dirty="0" smtClean="0">
                <a:solidFill>
                  <a:schemeClr val="accent1"/>
                </a:solidFill>
              </a:rPr>
              <a:t>основные </a:t>
            </a:r>
            <a:r>
              <a:rPr lang="ru-RU" dirty="0">
                <a:solidFill>
                  <a:schemeClr val="accent1"/>
                </a:solidFill>
              </a:rPr>
              <a:t>направления сопровождения </a:t>
            </a:r>
            <a:r>
              <a:rPr lang="ru-RU" dirty="0"/>
              <a:t>ребенка с ОВЗ в образовательной организации.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Конкретное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содержание сопровождения </a:t>
            </a:r>
            <a:r>
              <a:rPr lang="ru-RU" dirty="0" smtClean="0">
                <a:solidFill>
                  <a:schemeClr val="tx1"/>
                </a:solidFill>
              </a:rPr>
              <a:t>устанавливает</a:t>
            </a:r>
            <a:r>
              <a:rPr lang="ru-RU" dirty="0" smtClean="0">
                <a:solidFill>
                  <a:schemeClr val="accent1"/>
                </a:solidFill>
              </a:rPr>
              <a:t> психолого-медико-педагогический консилиум </a:t>
            </a:r>
            <a:r>
              <a:rPr lang="ru-RU" dirty="0">
                <a:solidFill>
                  <a:schemeClr val="accent1"/>
                </a:solidFill>
              </a:rPr>
              <a:t>образовательной </a:t>
            </a:r>
            <a:r>
              <a:rPr lang="ru-RU" dirty="0" smtClean="0">
                <a:solidFill>
                  <a:schemeClr val="accent1"/>
                </a:solidFill>
              </a:rPr>
              <a:t>организации. 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4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207818"/>
            <a:ext cx="9897485" cy="15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психолого-медико-педагогического консилиума </a:t>
            </a:r>
            <a:r>
              <a:rPr lang="ru-RU" dirty="0"/>
              <a:t>образовательной </a:t>
            </a:r>
            <a:r>
              <a:rPr lang="ru-RU" dirty="0" smtClean="0"/>
              <a:t>организации по организации сопровождения детей с ОВЗ: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подбор конкретных программ, тактик, технологий сопровождения наиболее адекватных особенностям развития ребенка;</a:t>
            </a:r>
          </a:p>
          <a:p>
            <a:pPr lvl="0"/>
            <a:r>
              <a:rPr lang="ru-RU" dirty="0"/>
              <a:t>разработка направлений адаптации образовательной программы и индивидуального учебного плана в соответствии с рекомендациями ПМПК;</a:t>
            </a:r>
          </a:p>
          <a:p>
            <a:pPr lvl="0"/>
            <a:r>
              <a:rPr lang="ru-RU" dirty="0"/>
              <a:t>конкретизация последовательности включения того или иного специалиста или условия в образовательной организации;</a:t>
            </a:r>
          </a:p>
          <a:p>
            <a:pPr lvl="0"/>
            <a:r>
              <a:rPr lang="ru-RU" dirty="0"/>
              <a:t>помощь педагогу в подборе методов, способов, приемов и технологий, способствующей образовательной и социальной адаптации ребенка;</a:t>
            </a:r>
          </a:p>
          <a:p>
            <a:pPr lvl="0"/>
            <a:r>
              <a:rPr lang="ru-RU" dirty="0"/>
              <a:t>оценка эффективности </a:t>
            </a:r>
            <a:r>
              <a:rPr lang="ru-RU" dirty="0" smtClean="0"/>
              <a:t>сопровождения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35" y="1177637"/>
            <a:ext cx="8354291" cy="5278582"/>
          </a:xfrm>
        </p:spPr>
        <p:txBody>
          <a:bodyPr>
            <a:normAutofit/>
          </a:bodyPr>
          <a:lstStyle/>
          <a:p>
            <a:r>
              <a:rPr lang="ru-RU" dirty="0"/>
              <a:t>Заключение ПМПК </a:t>
            </a:r>
            <a:r>
              <a:rPr lang="ru-RU" dirty="0" smtClean="0"/>
              <a:t>для </a:t>
            </a:r>
            <a:r>
              <a:rPr lang="ru-RU" dirty="0"/>
              <a:t>родителей (</a:t>
            </a:r>
            <a:r>
              <a:rPr lang="ru-RU" dirty="0" smtClean="0"/>
              <a:t>законных представителей</a:t>
            </a:r>
            <a:r>
              <a:rPr lang="ru-RU" dirty="0"/>
              <a:t>) </a:t>
            </a:r>
            <a:r>
              <a:rPr lang="ru-RU" dirty="0" smtClean="0"/>
              <a:t>детей </a:t>
            </a:r>
            <a:r>
              <a:rPr lang="ru-RU" dirty="0" smtClean="0">
                <a:solidFill>
                  <a:schemeClr val="accent1"/>
                </a:solidFill>
              </a:rPr>
              <a:t>носит </a:t>
            </a:r>
            <a:r>
              <a:rPr lang="ru-RU" dirty="0">
                <a:solidFill>
                  <a:schemeClr val="accent1"/>
                </a:solidFill>
              </a:rPr>
              <a:t>заявительный характер </a:t>
            </a:r>
            <a:r>
              <a:rPr lang="ru-RU" dirty="0"/>
              <a:t>(они имеют право не </a:t>
            </a:r>
            <a:r>
              <a:rPr lang="ru-RU" dirty="0" smtClean="0"/>
              <a:t>представлять эти </a:t>
            </a:r>
            <a:r>
              <a:rPr lang="ru-RU" dirty="0"/>
              <a:t>документы в образовательные и иные организации).</a:t>
            </a:r>
          </a:p>
          <a:p>
            <a:r>
              <a:rPr lang="ru-RU" dirty="0"/>
              <a:t>Представленное в образовательную организацию заключение ПМПК и/или </a:t>
            </a:r>
            <a:r>
              <a:rPr lang="ru-RU" dirty="0" smtClean="0"/>
              <a:t>ИПРА </a:t>
            </a:r>
            <a:r>
              <a:rPr lang="ru-RU" dirty="0" smtClean="0">
                <a:solidFill>
                  <a:schemeClr val="accent1"/>
                </a:solidFill>
              </a:rPr>
              <a:t>является </a:t>
            </a:r>
            <a:r>
              <a:rPr lang="ru-RU" dirty="0">
                <a:solidFill>
                  <a:schemeClr val="accent1"/>
                </a:solidFill>
              </a:rPr>
              <a:t>основанием для создания </a:t>
            </a:r>
            <a:r>
              <a:rPr lang="ru-RU" dirty="0"/>
              <a:t>органами исполнительной власти </a:t>
            </a:r>
            <a:r>
              <a:rPr lang="ru-RU" dirty="0" smtClean="0"/>
              <a:t>субъектов Российской </a:t>
            </a:r>
            <a:r>
              <a:rPr lang="ru-RU" dirty="0"/>
              <a:t>Федерации, осуществляющими государственное управление в </a:t>
            </a:r>
            <a:r>
              <a:rPr lang="ru-RU" dirty="0" smtClean="0"/>
              <a:t>сфере образования</a:t>
            </a:r>
            <a:r>
              <a:rPr lang="ru-RU" dirty="0"/>
              <a:t>, и/или органами местного самоуправления, </a:t>
            </a:r>
            <a:r>
              <a:rPr lang="ru-RU" dirty="0" smtClean="0"/>
              <a:t>осуществляющими управление </a:t>
            </a:r>
            <a:r>
              <a:rPr lang="ru-RU" dirty="0"/>
              <a:t>в сфере образования, образовательными организациями, </a:t>
            </a:r>
            <a:r>
              <a:rPr lang="ru-RU" dirty="0" smtClean="0"/>
              <a:t>иными органами </a:t>
            </a:r>
            <a:r>
              <a:rPr lang="ru-RU" dirty="0"/>
              <a:t>и организациями в соответствии с их компетенцией </a:t>
            </a:r>
            <a:r>
              <a:rPr lang="ru-RU" dirty="0" smtClean="0">
                <a:solidFill>
                  <a:schemeClr val="accent1"/>
                </a:solidFill>
              </a:rPr>
              <a:t>специальных условий </a:t>
            </a:r>
            <a:r>
              <a:rPr lang="ru-RU" dirty="0">
                <a:solidFill>
                  <a:schemeClr val="accent1"/>
                </a:solidFill>
              </a:rPr>
              <a:t>для обучения и воспитания детей</a:t>
            </a:r>
            <a:r>
              <a:rPr lang="ru-RU" dirty="0"/>
              <a:t>.</a:t>
            </a:r>
          </a:p>
          <a:p>
            <a:r>
              <a:rPr lang="ru-RU" dirty="0"/>
              <a:t>Заключение комиссии </a:t>
            </a:r>
            <a:r>
              <a:rPr lang="ru-RU" dirty="0">
                <a:solidFill>
                  <a:schemeClr val="accent1"/>
                </a:solidFill>
              </a:rPr>
              <a:t>действительно для представления в указанные органы</a:t>
            </a:r>
            <a:r>
              <a:rPr lang="ru-RU" dirty="0" smtClean="0">
                <a:solidFill>
                  <a:schemeClr val="accent1"/>
                </a:solidFill>
              </a:rPr>
              <a:t>, организации </a:t>
            </a:r>
            <a:r>
              <a:rPr lang="ru-RU" dirty="0">
                <a:solidFill>
                  <a:schemeClr val="accent1"/>
                </a:solidFill>
              </a:rPr>
              <a:t>в течение календарного года с даты его подписания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5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552" y="2369128"/>
            <a:ext cx="8008721" cy="8312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БЛАГОДАРЮ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405746" y="4197928"/>
            <a:ext cx="4655126" cy="200890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ru-RU" sz="3200" dirty="0" smtClean="0">
                <a:solidFill>
                  <a:schemeClr val="tx1"/>
                </a:solidFill>
                <a:hlinkClick r:id="rId2"/>
              </a:rPr>
              <a:t>psycentre26.ru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e-</a:t>
            </a:r>
            <a:r>
              <a:rPr lang="ru-RU" sz="3200" dirty="0" err="1" smtClean="0">
                <a:solidFill>
                  <a:schemeClr val="tx1"/>
                </a:solidFill>
              </a:rPr>
              <a:t>mail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dirty="0" smtClean="0">
                <a:solidFill>
                  <a:schemeClr val="tx1"/>
                </a:solidFill>
                <a:hlinkClick r:id="rId3"/>
              </a:rPr>
              <a:t>kpmpk@bk.ru</a:t>
            </a:r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(8652</a:t>
            </a:r>
            <a:r>
              <a:rPr lang="ru-RU" sz="3200" dirty="0">
                <a:solidFill>
                  <a:schemeClr val="tx1"/>
                </a:solidFill>
              </a:rPr>
              <a:t>) </a:t>
            </a:r>
            <a:r>
              <a:rPr lang="ru-RU" sz="3200" dirty="0" smtClean="0">
                <a:solidFill>
                  <a:schemeClr val="tx1"/>
                </a:solidFill>
              </a:rPr>
              <a:t>99-23-52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622</TotalTime>
  <Words>657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Легкий дым</vt:lpstr>
      <vt:lpstr>Деятельность ПМПК в современных условиях развития образования</vt:lpstr>
      <vt:lpstr>Специальные условия для получения образования обучающимися с ОВЗ (ст. 79 ФЗ «Об образовании»):</vt:lpstr>
      <vt:lpstr>Алгоритм получения заключения ПМПК</vt:lpstr>
      <vt:lpstr>Для проведения обследования ребенка его родители 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ребенка, а также представляют следующие документы: </vt:lpstr>
      <vt:lpstr>В рекомендациях ПМПК определяются:</vt:lpstr>
      <vt:lpstr>Задачи психолого-медико-педагогического консилиума образовательной организации по организации сопровождения детей с ОВЗ: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cp:lastPrinted>2016-11-24T13:37:23Z</cp:lastPrinted>
  <dcterms:created xsi:type="dcterms:W3CDTF">2016-10-27T06:07:58Z</dcterms:created>
  <dcterms:modified xsi:type="dcterms:W3CDTF">2016-11-24T13:42:28Z</dcterms:modified>
</cp:coreProperties>
</file>